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358" r:id="rId3"/>
    <p:sldId id="423" r:id="rId4"/>
    <p:sldId id="376" r:id="rId5"/>
    <p:sldId id="377" r:id="rId6"/>
    <p:sldId id="309" r:id="rId7"/>
    <p:sldId id="310" r:id="rId8"/>
    <p:sldId id="334" r:id="rId9"/>
    <p:sldId id="311" r:id="rId10"/>
    <p:sldId id="378" r:id="rId11"/>
    <p:sldId id="265" r:id="rId12"/>
    <p:sldId id="308" r:id="rId13"/>
    <p:sldId id="285" r:id="rId14"/>
    <p:sldId id="266" r:id="rId15"/>
    <p:sldId id="412" r:id="rId16"/>
    <p:sldId id="413" r:id="rId17"/>
    <p:sldId id="414" r:id="rId18"/>
    <p:sldId id="415" r:id="rId19"/>
    <p:sldId id="392" r:id="rId20"/>
    <p:sldId id="391" r:id="rId21"/>
    <p:sldId id="416" r:id="rId22"/>
    <p:sldId id="318" r:id="rId23"/>
    <p:sldId id="317" r:id="rId24"/>
    <p:sldId id="323" r:id="rId25"/>
    <p:sldId id="319" r:id="rId26"/>
    <p:sldId id="395" r:id="rId27"/>
    <p:sldId id="394" r:id="rId28"/>
    <p:sldId id="340" r:id="rId29"/>
    <p:sldId id="369" r:id="rId30"/>
    <p:sldId id="370" r:id="rId31"/>
    <p:sldId id="417" r:id="rId32"/>
    <p:sldId id="380" r:id="rId33"/>
    <p:sldId id="381" r:id="rId34"/>
    <p:sldId id="343" r:id="rId35"/>
    <p:sldId id="345" r:id="rId36"/>
    <p:sldId id="346" r:id="rId37"/>
    <p:sldId id="382" r:id="rId38"/>
    <p:sldId id="347" r:id="rId39"/>
    <p:sldId id="372" r:id="rId40"/>
    <p:sldId id="348" r:id="rId41"/>
    <p:sldId id="351" r:id="rId42"/>
    <p:sldId id="349" r:id="rId43"/>
    <p:sldId id="352" r:id="rId44"/>
    <p:sldId id="368" r:id="rId45"/>
    <p:sldId id="304" r:id="rId46"/>
    <p:sldId id="305" r:id="rId47"/>
    <p:sldId id="367" r:id="rId48"/>
    <p:sldId id="422" r:id="rId49"/>
    <p:sldId id="421" r:id="rId50"/>
    <p:sldId id="397" r:id="rId51"/>
    <p:sldId id="398" r:id="rId52"/>
    <p:sldId id="418" r:id="rId53"/>
    <p:sldId id="419" r:id="rId54"/>
    <p:sldId id="42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AD080F-A171-D54C-8CF6-D6268F68881D}">
          <p14:sldIdLst>
            <p14:sldId id="256"/>
          </p14:sldIdLst>
        </p14:section>
        <p14:section name="Introduction" id="{4E491E34-1475-A643-92F1-7615EBF63D8F}">
          <p14:sldIdLst>
            <p14:sldId id="358"/>
            <p14:sldId id="423"/>
            <p14:sldId id="376"/>
          </p14:sldIdLst>
        </p14:section>
        <p14:section name="c10k: a history" id="{2878CAF5-7C03-6C44-8920-DACBFE3600C8}">
          <p14:sldIdLst>
            <p14:sldId id="377"/>
            <p14:sldId id="309"/>
            <p14:sldId id="310"/>
            <p14:sldId id="334"/>
            <p14:sldId id="311"/>
          </p14:sldIdLst>
        </p14:section>
        <p14:section name="C10M: the future" id="{5C861886-B704-F14A-9A9B-2F98C17566CA}">
          <p14:sldIdLst>
            <p14:sldId id="378"/>
            <p14:sldId id="265"/>
            <p14:sldId id="308"/>
            <p14:sldId id="285"/>
            <p14:sldId id="266"/>
          </p14:sldIdLst>
        </p14:section>
        <p14:section name="the kernel" id="{724BB1AA-2827-BE45-BE8A-DF5FC213D5E8}">
          <p14:sldIdLst>
            <p14:sldId id="412"/>
            <p14:sldId id="413"/>
            <p14:sldId id="414"/>
            <p14:sldId id="415"/>
          </p14:sldIdLst>
        </p14:section>
        <p14:section name="#1 Asynchronous" id="{04EE95E6-D208-FB46-A85E-87B6E4B89AA0}">
          <p14:sldIdLst>
            <p14:sldId id="392"/>
            <p14:sldId id="391"/>
            <p14:sldId id="416"/>
          </p14:sldIdLst>
        </p14:section>
        <p14:section name="#2 bypass the kernel" id="{9883CEDD-0A52-F947-B7FE-AF7AD789DCCD}">
          <p14:sldIdLst>
            <p14:sldId id="318"/>
            <p14:sldId id="317"/>
            <p14:sldId id="323"/>
            <p14:sldId id="319"/>
            <p14:sldId id="395"/>
            <p14:sldId id="394"/>
          </p14:sldIdLst>
        </p14:section>
        <p14:section name="#3 multi-core" id="{3B8A62D5-69E9-ED4C-8CEB-F489425B9191}">
          <p14:sldIdLst>
            <p14:sldId id="340"/>
            <p14:sldId id="369"/>
            <p14:sldId id="370"/>
            <p14:sldId id="417"/>
            <p14:sldId id="380"/>
            <p14:sldId id="381"/>
            <p14:sldId id="343"/>
            <p14:sldId id="345"/>
            <p14:sldId id="346"/>
            <p14:sldId id="382"/>
            <p14:sldId id="347"/>
            <p14:sldId id="372"/>
          </p14:sldIdLst>
        </p14:section>
        <p14:section name="#4 memory" id="{C1C6A335-CC37-CD40-9FFA-D8BC30A1D233}">
          <p14:sldIdLst>
            <p14:sldId id="348"/>
            <p14:sldId id="351"/>
            <p14:sldId id="349"/>
            <p14:sldId id="352"/>
            <p14:sldId id="368"/>
            <p14:sldId id="304"/>
            <p14:sldId id="305"/>
            <p14:sldId id="367"/>
            <p14:sldId id="422"/>
            <p14:sldId id="421"/>
            <p14:sldId id="397"/>
            <p14:sldId id="398"/>
            <p14:sldId id="418"/>
          </p14:sldIdLst>
        </p14:section>
        <p14:section name="Conclusion" id="{138CA944-AD33-7144-A90D-F63F1D43AC30}">
          <p14:sldIdLst>
            <p14:sldId id="419"/>
            <p14:sldId id="4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89F"/>
    <a:srgbClr val="245039"/>
    <a:srgbClr val="1E4830"/>
    <a:srgbClr val="285F14"/>
    <a:srgbClr val="008000"/>
    <a:srgbClr val="0EFF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86" autoAdjust="0"/>
  </p:normalViewPr>
  <p:slideViewPr>
    <p:cSldViewPr snapToGrid="0" snapToObjects="1">
      <p:cViewPr>
        <p:scale>
          <a:sx n="95" d="100"/>
          <a:sy n="95" d="100"/>
        </p:scale>
        <p:origin x="-12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66DE5-6943-C64D-AA24-5114E0C63E5F}" type="datetimeFigureOut">
              <a:rPr lang="en-US" smtClean="0"/>
              <a:t>3/4/13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5BFA9-3DA4-1247-8D37-6CD4E6DAC47F}" type="slidenum">
              <a:rPr lang="en-US" smtClean="0"/>
              <a:t>‹#›</a:t>
            </a:fld>
            <a:endParaRPr lang="en-US"/>
          </a:p>
        </p:txBody>
      </p:sp>
    </p:spTree>
    <p:extLst>
      <p:ext uri="{BB962C8B-B14F-4D97-AF65-F5344CB8AC3E}">
        <p14:creationId xmlns:p14="http://schemas.microsoft.com/office/powerpoint/2010/main" val="105052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PAGE IS HEAVY ON ANIMATIONS. WATCH THE ANIMATIONS FIRST BEFROE READING THE TEXT]</a:t>
            </a:r>
          </a:p>
          <a:p>
            <a:endParaRPr lang="en-US" dirty="0" smtClean="0"/>
          </a:p>
          <a:p>
            <a:r>
              <a:rPr lang="en-US" dirty="0" smtClean="0"/>
              <a:t>This talk</a:t>
            </a:r>
            <a:r>
              <a:rPr lang="en-US" baseline="0" dirty="0" smtClean="0"/>
              <a:t> is about “scalability”, specifically, “Internet scale”. What is “scalability”?</a:t>
            </a:r>
          </a:p>
          <a:p>
            <a:endParaRPr lang="en-US" baseline="0" dirty="0" smtClean="0"/>
          </a:p>
          <a:p>
            <a:r>
              <a:rPr lang="en-US" baseline="0" dirty="0" smtClean="0"/>
              <a:t>This graph shows a well-known problem with Apache. Normally, we measure performance in “requests per second”. But there is another axis to performance: simultaneous (or “concurrent”) connections.  Consider a server that handles 1000 requests per second, and that the server closes the connection immediately after serving the response. If it takes 2 seconds to handle a request, that means there will be 2,000 connections open at any point in time. Likewise, if it takes 10 seconds to handle a connection, then at 1-thousand requests per second, there will be 10,000 concurrent connections on average at any point in time. The problem with Apache is that while it can handle a few thousand open connections, it has trouble with 10,000 open connections. The more concurrent connections, the slower the web server.</a:t>
            </a:r>
          </a:p>
          <a:p>
            <a:endParaRPr lang="en-US" baseline="0" dirty="0" smtClean="0"/>
          </a:p>
          <a:p>
            <a:r>
              <a:rPr lang="en-US" baseline="0" dirty="0" smtClean="0"/>
              <a:t>Let’s say the server is performing adequately up to 5000 concurrent connections, but we want to handle 10000 concurrent connections. If we upgrade the hardware and double the speed, will that work? The second graph shows this. While we’ve indeed doubled the number of “requests-per-second”, we haven’t doubled “concurrent connections”. W/</a:t>
            </a:r>
            <a:r>
              <a:rPr lang="en-US" baseline="0" dirty="0" err="1" smtClean="0"/>
              <a:t>hereas</a:t>
            </a:r>
            <a:r>
              <a:rPr lang="en-US" baseline="0" dirty="0" smtClean="0"/>
              <a:t> it handled 5000 before, now it only handles 6000.</a:t>
            </a:r>
          </a:p>
          <a:p>
            <a:endParaRPr lang="en-US" baseline="0" dirty="0" smtClean="0"/>
          </a:p>
          <a:p>
            <a:r>
              <a:rPr lang="en-US" baseline="0" dirty="0" smtClean="0"/>
              <a:t>The same thing happens when we increase the hardware to be 4x as fast, or 8x as fast, or 16x as fast. At 16 times the speed, we still haven’t reached our target of 10,000 concurrent connections.</a:t>
            </a:r>
          </a:p>
          <a:p>
            <a:endParaRPr lang="en-US" baseline="0" dirty="0" smtClean="0"/>
          </a:p>
          <a:p>
            <a:r>
              <a:rPr lang="en-US" baseline="0" dirty="0" smtClean="0"/>
              <a:t>What I’m trying to show here is how “performance” and “scalability” are orthogonal to each other. In the rest of this talk you may be confused into thinking that I’m talking about performance, trying to make a computer run faster. I’m not. What I’m talking about is scalability.</a:t>
            </a:r>
          </a:p>
          <a:p>
            <a:endParaRPr lang="en-US" baseline="0" dirty="0" smtClean="0"/>
          </a:p>
          <a:p>
            <a:r>
              <a:rPr lang="en-US" baseline="0" dirty="0" smtClean="0"/>
              <a:t>This graph reflects the performance of Apache. Let’s instead consider a different web server called “</a:t>
            </a:r>
            <a:r>
              <a:rPr lang="en-US" baseline="0" dirty="0" err="1" smtClean="0"/>
              <a:t>nginx</a:t>
            </a:r>
            <a:r>
              <a:rPr lang="en-US" baseline="0" dirty="0" smtClean="0"/>
              <a:t>”. </a:t>
            </a:r>
            <a:r>
              <a:rPr lang="en-US" baseline="0" dirty="0" err="1" smtClean="0"/>
              <a:t>Nginx</a:t>
            </a:r>
            <a:r>
              <a:rPr lang="en-US" baseline="0" dirty="0" smtClean="0"/>
              <a:t> doesn’t reach its scalability limits until around 100,000 or even 1-million concurrent connections. On our graph, this appears as essentially a flat line out to 10,000. Consider running a high-end website like YouTube. Running </a:t>
            </a:r>
            <a:r>
              <a:rPr lang="en-US" baseline="0" dirty="0" err="1" smtClean="0"/>
              <a:t>nginx</a:t>
            </a:r>
            <a:r>
              <a:rPr lang="en-US" baseline="0" dirty="0" smtClean="0"/>
              <a:t> on this laptop (which is slow) at 10,000 concurrent connections will vastly outperform a high-end 16 CPU server system running Apache. Sure, as the left-hand side of the graph shows, this laptop would be a lot slower than a single-CPU server when the number of simultaneous connections is small, but as the right hand side of the graph shows, it vastly out </a:t>
            </a:r>
            <a:r>
              <a:rPr lang="en-US" baseline="0" dirty="0" err="1" smtClean="0"/>
              <a:t>peforms</a:t>
            </a:r>
            <a:r>
              <a:rPr lang="en-US" baseline="0" dirty="0" smtClean="0"/>
              <a:t> as the problem scales.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This graph shows one scalability problem, </a:t>
            </a:r>
            <a:r>
              <a:rPr lang="en-US" baseline="0" dirty="0" err="1" smtClean="0"/>
              <a:t>spe</a:t>
            </a:r>
            <a:r>
              <a:rPr lang="en-US" baseline="0" dirty="0" smtClean="0"/>
              <a:t>, specifically, how Apache fails at handling lots of concurrent connections. Most connections are short duration. The point from when the connection is opened, the data transferred, and then closed lasts only a second. Thus, a website may handle thousands of requests per second, but at any time, have only a few connections open.</a:t>
            </a:r>
          </a:p>
          <a:p>
            <a:endParaRPr lang="en-US" baseline="0" dirty="0" smtClean="0"/>
          </a:p>
          <a:p>
            <a:r>
              <a:rPr lang="en-US" baseline="0" dirty="0" smtClean="0"/>
              <a:t>But in some cases, requests take longer to complete, and connections stay open longer. Consider a website that handles 1000 requests/second, but where it takes on average 10 seconds to complete each request. That means at any point in time around 10,000 connections will be open.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2</a:t>
            </a:fld>
            <a:endParaRPr lang="en-US"/>
          </a:p>
        </p:txBody>
      </p:sp>
    </p:spTree>
    <p:extLst>
      <p:ext uri="{BB962C8B-B14F-4D97-AF65-F5344CB8AC3E}">
        <p14:creationId xmlns:p14="http://schemas.microsoft.com/office/powerpoint/2010/main" val="55166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 use web servers and IDS as an example, but there are a broad</a:t>
            </a:r>
            <a:r>
              <a:rPr lang="en-US" baseline="0" dirty="0" smtClean="0"/>
              <a:t> range of applications that need this level of scalability. I have all these applications in mind.</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12</a:t>
            </a:fld>
            <a:endParaRPr lang="en-US"/>
          </a:p>
        </p:txBody>
      </p:sp>
    </p:spTree>
    <p:extLst>
      <p:ext uri="{BB962C8B-B14F-4D97-AF65-F5344CB8AC3E}">
        <p14:creationId xmlns:p14="http://schemas.microsoft.com/office/powerpoint/2010/main" val="303818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most important thing I want you to remember from this presentation: people are already doing this today.</a:t>
            </a:r>
          </a:p>
          <a:p>
            <a:endParaRPr lang="en-US" baseline="0" dirty="0" smtClean="0"/>
          </a:p>
          <a:p>
            <a:r>
              <a:rPr lang="en-US" baseline="0" dirty="0" smtClean="0"/>
              <a:t>It’s just that you don’t hear about it because most of the software is closed source. You don’t download the software and install it on computers, but instead you buy the entire device. But when you open it up, what you’ll often find is just an Intel x86 PC inside. Even when it’s not x86, it’s often just standard RISC processors. Very little actual hardware exists anymore – almost everything Internet is done in software in some fashion.</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13</a:t>
            </a:fld>
            <a:endParaRPr lang="en-US"/>
          </a:p>
        </p:txBody>
      </p:sp>
    </p:spTree>
    <p:extLst>
      <p:ext uri="{BB962C8B-B14F-4D97-AF65-F5344CB8AC3E}">
        <p14:creationId xmlns:p14="http://schemas.microsoft.com/office/powerpoint/2010/main" val="325822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one thing you remember from this presentation</a:t>
            </a:r>
            <a:r>
              <a:rPr lang="en-US" baseline="0" dirty="0" smtClean="0"/>
              <a:t> it’s this: this level of scalability is achievable with desktop class PCs. You can achieve this with just $1000 in hardware. Even larger systems still don’t cost that much. The issue of scalability isn’t the hardware, but the capabilities of the software.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14</a:t>
            </a:fld>
            <a:endParaRPr lang="en-US"/>
          </a:p>
        </p:txBody>
      </p:sp>
    </p:spTree>
    <p:extLst>
      <p:ext uri="{BB962C8B-B14F-4D97-AF65-F5344CB8AC3E}">
        <p14:creationId xmlns:p14="http://schemas.microsoft.com/office/powerpoint/2010/main" val="260090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people know this textbook “Unix</a:t>
            </a:r>
            <a:r>
              <a:rPr lang="en-US" baseline="0" dirty="0" smtClean="0"/>
              <a:t> Network Programming” by Richard Stevens? (wait for most of audience to raise their hands).</a:t>
            </a:r>
            <a:endParaRPr lang="en-US" dirty="0" smtClean="0"/>
          </a:p>
          <a:p>
            <a:endParaRPr lang="en-US" baseline="0" dirty="0" smtClean="0"/>
          </a:p>
          <a:p>
            <a:r>
              <a:rPr lang="en-US" baseline="0" dirty="0" smtClean="0"/>
              <a:t>This book has been the most popular networking book on college campuses for several decades. It’s pretty much the standard. It’s also completely wrong. Making scalable Internet applications means unlearning most of Stevens.</a:t>
            </a:r>
          </a:p>
          <a:p>
            <a:endParaRPr lang="en-US" dirty="0" smtClean="0"/>
          </a:p>
          <a:p>
            <a:r>
              <a:rPr lang="en-US" dirty="0" smtClean="0"/>
              <a:t>What’s wrong with the book is shown in the title. It’s not about networking, but about Unix. The principle it teaches</a:t>
            </a:r>
            <a:r>
              <a:rPr lang="en-US" baseline="0" dirty="0" smtClean="0"/>
              <a:t> is you is to avoid doing anything yourself, but let the Unix kernel handle everything for you.</a:t>
            </a:r>
          </a:p>
          <a:p>
            <a:endParaRPr lang="en-US" baseline="0" dirty="0" smtClean="0"/>
          </a:p>
          <a:p>
            <a:r>
              <a:rPr lang="en-US" baseline="0" dirty="0" smtClean="0"/>
              <a:t>What this talk focuses is on the networking aspects. And the answer almost always is that the kernel isn’t scalable, and therefore, to achieve scalability means bypassing the kernel.</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15</a:t>
            </a:fld>
            <a:endParaRPr lang="en-US"/>
          </a:p>
        </p:txBody>
      </p:sp>
    </p:spTree>
    <p:extLst>
      <p:ext uri="{BB962C8B-B14F-4D97-AF65-F5344CB8AC3E}">
        <p14:creationId xmlns:p14="http://schemas.microsoft.com/office/powerpoint/2010/main" val="196557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conclusion of c10k was that software needs to move to an asynchronous model.</a:t>
            </a:r>
          </a:p>
          <a:p>
            <a:endParaRPr lang="en-US" baseline="0" dirty="0" smtClean="0"/>
          </a:p>
          <a:p>
            <a:r>
              <a:rPr lang="en-US" baseline="0" dirty="0" smtClean="0"/>
              <a:t>For C10M, this becomes the starting point. We assume that code is asynchronous, and we move forward from there.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19</a:t>
            </a:fld>
            <a:endParaRPr lang="en-US"/>
          </a:p>
        </p:txBody>
      </p:sp>
    </p:spTree>
    <p:extLst>
      <p:ext uri="{BB962C8B-B14F-4D97-AF65-F5344CB8AC3E}">
        <p14:creationId xmlns:p14="http://schemas.microsoft.com/office/powerpoint/2010/main" val="19127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historical c10k, “asynchronous” was the eventual answer, the ending point. For future C10M, asynchronous programming is the starting point. Everything we do is based on the idea that you’ve already chosen asynchronous as your model.</a:t>
            </a:r>
          </a:p>
          <a:p>
            <a:endParaRPr lang="en-US" baseline="0" dirty="0" smtClean="0"/>
          </a:p>
          <a:p>
            <a:r>
              <a:rPr lang="en-US" baseline="0" dirty="0" smtClean="0"/>
              <a:t>The older approach with Apache created a new thread or process for each incoming TCP connection. When your thread attempted to read data from the connection, if data wasn’t available yet, your function would halt, waiting for the data. It wouldn’t halt, of course, but instead execute a context switch back to the kernel. At that point, assume that there’s a 1000 threads, all blocking on the read() function call. Let’s say that data has arrived for 10 of them. The kernel thread scheduler would then pick one of those 10 threads and switch the context back to it. In that thread, the read() function would continue and read data from the socket.</a:t>
            </a:r>
          </a:p>
          <a:p>
            <a:endParaRPr lang="en-US" baseline="0" dirty="0" smtClean="0"/>
          </a:p>
          <a:p>
            <a:r>
              <a:rPr lang="en-US" baseline="0" dirty="0" smtClean="0"/>
              <a:t>In the newer </a:t>
            </a:r>
            <a:r>
              <a:rPr lang="en-US" baseline="0" dirty="0" err="1" smtClean="0"/>
              <a:t>nginx</a:t>
            </a:r>
            <a:r>
              <a:rPr lang="en-US" baseline="0" dirty="0" smtClean="0"/>
              <a:t> model, there is only one thread. That thread calls select(). Well, it actually calls </a:t>
            </a:r>
            <a:r>
              <a:rPr lang="en-US" baseline="0" dirty="0" err="1" smtClean="0"/>
              <a:t>epoll</a:t>
            </a:r>
            <a:r>
              <a:rPr lang="en-US" baseline="0" dirty="0" smtClean="0"/>
              <a:t>() which is more scalable, but let’s call it select(). The input to select() is 1000 sockets. It returns a list of 10 of them that have data available. Your code then decides which of the 10 you want to read from, and then calls read(). Since data is waiting, the read() doesn’t block. In this model, no thread context switches happen, it’s all within one thread.</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20</a:t>
            </a:fld>
            <a:endParaRPr lang="en-US"/>
          </a:p>
        </p:txBody>
      </p:sp>
    </p:spTree>
    <p:extLst>
      <p:ext uri="{BB962C8B-B14F-4D97-AF65-F5344CB8AC3E}">
        <p14:creationId xmlns:p14="http://schemas.microsoft.com/office/powerpoint/2010/main" val="285910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last section I didn’t describe asynchronous programming so much as use it to introduce a principle. That principle was this: instead of using the kernel’s thread scheduler to dispatch packets, dispatch them yourself. Now I’m going to extend that principle a bit.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22</a:t>
            </a:fld>
            <a:endParaRPr lang="en-US"/>
          </a:p>
        </p:txBody>
      </p:sp>
    </p:spTree>
    <p:extLst>
      <p:ext uri="{BB962C8B-B14F-4D97-AF65-F5344CB8AC3E}">
        <p14:creationId xmlns:p14="http://schemas.microsoft.com/office/powerpoint/2010/main" val="135001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the complexity of</a:t>
            </a:r>
            <a:r>
              <a:rPr lang="en-US" baseline="0" dirty="0" smtClean="0"/>
              <a:t> the Linux kernel. When a packet arrives, it goes through a torturous route through the Linux networking stack. When you are using the Apache model with processes, the path the packet takes becomes even more complex.</a:t>
            </a:r>
          </a:p>
          <a:p>
            <a:endParaRPr lang="en-US" dirty="0" smtClean="0"/>
          </a:p>
          <a:p>
            <a:r>
              <a:rPr lang="en-US" dirty="0" smtClean="0"/>
              <a:t>There’s an alternative</a:t>
            </a:r>
            <a:r>
              <a:rPr lang="en-US" baseline="0" dirty="0" smtClean="0"/>
              <a:t> to this. Instead of using Linux, you can write your own packet driver for a hardware card. This card ships the packets directly to your application with zero overhead.</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23</a:t>
            </a:fld>
            <a:endParaRPr lang="en-US"/>
          </a:p>
        </p:txBody>
      </p:sp>
    </p:spTree>
    <p:extLst>
      <p:ext uri="{BB962C8B-B14F-4D97-AF65-F5344CB8AC3E}">
        <p14:creationId xmlns:p14="http://schemas.microsoft.com/office/powerpoint/2010/main" val="361840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companies have written their own proprietary drivers to do this. That’s what we did for </a:t>
            </a:r>
            <a:r>
              <a:rPr lang="en-US" baseline="0" dirty="0" err="1" smtClean="0"/>
              <a:t>BlackICE</a:t>
            </a:r>
            <a:r>
              <a:rPr lang="en-US" baseline="0" dirty="0" smtClean="0"/>
              <a:t> 15 years ago.</a:t>
            </a:r>
          </a:p>
          <a:p>
            <a:endParaRPr lang="en-US" baseline="0" dirty="0" smtClean="0"/>
          </a:p>
          <a:p>
            <a:r>
              <a:rPr lang="en-US" baseline="0" dirty="0" smtClean="0"/>
              <a:t>These days, there are two primary sources to look at. The best known open-source solution is PF_RING, though I think there are alternatives if you look hard enough. The best known commercially licensed alternative is the “Intel DPDK”, though there are others as well.</a:t>
            </a:r>
          </a:p>
          <a:p>
            <a:endParaRPr lang="en-US" baseline="0" dirty="0" smtClean="0"/>
          </a:p>
          <a:p>
            <a:r>
              <a:rPr lang="en-US" baseline="0" dirty="0" smtClean="0"/>
              <a:t>There are also companies like </a:t>
            </a:r>
            <a:r>
              <a:rPr lang="en-US" baseline="0" dirty="0" err="1" smtClean="0"/>
              <a:t>Napatech</a:t>
            </a:r>
            <a:r>
              <a:rPr lang="en-US" baseline="0" dirty="0" smtClean="0"/>
              <a:t> that try to sell you special network cards with hardware acceleration. As far as I can tell, they are mostly </a:t>
            </a:r>
            <a:r>
              <a:rPr lang="en-US" baseline="0" dirty="0" err="1" smtClean="0"/>
              <a:t>snakeoil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24</a:t>
            </a:fld>
            <a:endParaRPr lang="en-US"/>
          </a:p>
        </p:txBody>
      </p:sp>
    </p:spTree>
    <p:extLst>
      <p:ext uri="{BB962C8B-B14F-4D97-AF65-F5344CB8AC3E}">
        <p14:creationId xmlns:p14="http://schemas.microsoft.com/office/powerpoint/2010/main" val="295798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benchmarks</a:t>
            </a:r>
            <a:r>
              <a:rPr lang="en-US" baseline="0" dirty="0" smtClean="0"/>
              <a:t> according to Intel. Using their DPDK, they achieve an 80 million packet per second forwarding rate. That’s roughly 200 clock cycles per packet.</a:t>
            </a:r>
          </a:p>
          <a:p>
            <a:endParaRPr lang="en-US" baseline="0" dirty="0" smtClean="0"/>
          </a:p>
          <a:p>
            <a:r>
              <a:rPr lang="en-US" baseline="0" dirty="0" smtClean="0"/>
              <a:t>What’s strange about this benchmark is that it understates their advantage. That’s packet delivered all the way to </a:t>
            </a:r>
            <a:r>
              <a:rPr lang="en-US" baseline="0" dirty="0" err="1" smtClean="0"/>
              <a:t>userspace</a:t>
            </a:r>
            <a:r>
              <a:rPr lang="en-US" baseline="0" dirty="0" smtClean="0"/>
              <a:t> and back again, in 200 clock cycles. The equivalent Linux test keeps all the packet sin the kernel. Trying to get those packets to user space, such as with </a:t>
            </a:r>
            <a:r>
              <a:rPr lang="en-US" baseline="0" dirty="0" err="1" smtClean="0"/>
              <a:t>libpcap</a:t>
            </a:r>
            <a:r>
              <a:rPr lang="en-US" baseline="0" dirty="0" smtClean="0"/>
              <a:t>, drops that rate to less than a million packets/second. I can’t figure out how to get Linux to go faster than 1-million packets/second.</a:t>
            </a:r>
          </a:p>
          <a:p>
            <a:endParaRPr lang="en-US" baseline="0" dirty="0" smtClean="0"/>
          </a:p>
          <a:p>
            <a:r>
              <a:rPr lang="en-US" baseline="0" dirty="0" smtClean="0"/>
              <a:t>When budgeting for a C10M application, you can assume 200 clock cycles to receive and retransmit a packet. At a rate of only 10 million packets/second, that leaves a budget of 1800 clock cycles per packet.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25</a:t>
            </a:fld>
            <a:endParaRPr lang="en-US"/>
          </a:p>
        </p:txBody>
      </p:sp>
    </p:spTree>
    <p:extLst>
      <p:ext uri="{BB962C8B-B14F-4D97-AF65-F5344CB8AC3E}">
        <p14:creationId xmlns:p14="http://schemas.microsoft.com/office/powerpoint/2010/main" val="383242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how this talk is organized.</a:t>
            </a:r>
          </a:p>
          <a:p>
            <a:endParaRPr lang="en-US" baseline="0" dirty="0" smtClean="0"/>
          </a:p>
          <a:p>
            <a:r>
              <a:rPr lang="en-US" baseline="0" dirty="0" smtClean="0"/>
              <a:t>I’m going to start with a bit of history, about how Internet scalability was defined a decade ago as “c10k”.</a:t>
            </a:r>
          </a:p>
          <a:p>
            <a:endParaRPr lang="en-US" baseline="0" dirty="0" smtClean="0"/>
          </a:p>
          <a:p>
            <a:r>
              <a:rPr lang="en-US" baseline="0" dirty="0" smtClean="0"/>
              <a:t>Then, I</a:t>
            </a:r>
            <a:r>
              <a:rPr lang="fr-FR" baseline="0" dirty="0" smtClean="0"/>
              <a:t>’</a:t>
            </a:r>
            <a:r>
              <a:rPr lang="en-US" baseline="0" dirty="0" smtClean="0"/>
              <a:t>m going to define the problem about Internet scalability as defined today, which I call “C10M”.</a:t>
            </a:r>
          </a:p>
          <a:p>
            <a:endParaRPr lang="en-US" baseline="0" dirty="0" smtClean="0"/>
          </a:p>
          <a:p>
            <a:r>
              <a:rPr lang="en-US" baseline="0" dirty="0" smtClean="0"/>
              <a:t>Then, I’m going to talk about 7 problems/solutions to this scalability problem. The first will be familiar with people who’ve worked at the c10k level, the remaining six will be new to people working at the C10M level of scalability.</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a:t>
            </a:fld>
            <a:endParaRPr lang="en-US"/>
          </a:p>
        </p:txBody>
      </p:sp>
    </p:spTree>
    <p:extLst>
      <p:ext uri="{BB962C8B-B14F-4D97-AF65-F5344CB8AC3E}">
        <p14:creationId xmlns:p14="http://schemas.microsoft.com/office/powerpoint/2010/main" val="363749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keyword Intel uses: the “data plane” development kit. This</a:t>
            </a:r>
            <a:r>
              <a:rPr lang="en-US" baseline="0" dirty="0" smtClean="0"/>
              <a:t> is a key word you need to learn.</a:t>
            </a:r>
          </a:p>
          <a:p>
            <a:endParaRPr lang="en-US" baseline="0" dirty="0" smtClean="0"/>
          </a:p>
          <a:p>
            <a:r>
              <a:rPr lang="en-US" baseline="0" dirty="0" smtClean="0"/>
              <a:t>Let’s talk history for the moment. Way back in the day, the telephone system worked with operators. These people would connect plugs on a huge switch board, essentially creating a single electronic circuit between you and whomever you were dialing.</a:t>
            </a:r>
          </a:p>
          <a:p>
            <a:endParaRPr lang="en-US" baseline="0" dirty="0" smtClean="0"/>
          </a:p>
          <a:p>
            <a:r>
              <a:rPr lang="en-US" baseline="0" dirty="0" smtClean="0"/>
              <a:t>Then the digital revolution came along. It was still circuit switching, but the circuits were streams of bits in the T1 system. These circuits were hardware made of custom ships. But the circuits themselves were setup using software. Unix was created by AT&amp;T back in the data to be control system for this hardware.</a:t>
            </a:r>
          </a:p>
          <a:p>
            <a:endParaRPr lang="en-US" baseline="0" dirty="0" smtClean="0"/>
          </a:p>
          <a:p>
            <a:r>
              <a:rPr lang="en-US" baseline="0" dirty="0" smtClean="0"/>
              <a:t>Then came the Internet revolution and packet switching. Unix, that system designed for control, suddenly became overloaded to also forward data. Many of the first routers were simply Unix boxes.</a:t>
            </a:r>
          </a:p>
          <a:p>
            <a:endParaRPr lang="en-US" baseline="0" dirty="0" smtClean="0"/>
          </a:p>
          <a:p>
            <a:r>
              <a:rPr lang="en-US" baseline="0" dirty="0" smtClean="0"/>
              <a:t>The problem is that while Unix is great as a control system, it still sucks at handle bulk data. We use Unix for web servers, but it just isn’t built to scale. The reason is tradeoffs. You can do data or control, but not both.</a:t>
            </a:r>
          </a:p>
          <a:p>
            <a:endParaRPr lang="en-US" baseline="0" dirty="0" smtClean="0"/>
          </a:p>
          <a:p>
            <a:r>
              <a:rPr lang="en-US" baseline="0" dirty="0" smtClean="0"/>
              <a:t>Today, keywords to describe this problem is “control plane” processing and “data plane” processing. That’s what you plug into the </a:t>
            </a:r>
            <a:r>
              <a:rPr lang="en-US" baseline="0" dirty="0" err="1" smtClean="0"/>
              <a:t>google</a:t>
            </a:r>
            <a:r>
              <a:rPr lang="en-US" baseline="0" dirty="0" smtClean="0"/>
              <a:t> for more info.</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27</a:t>
            </a:fld>
            <a:endParaRPr lang="en-US"/>
          </a:p>
        </p:txBody>
      </p:sp>
    </p:spTree>
    <p:extLst>
      <p:ext uri="{BB962C8B-B14F-4D97-AF65-F5344CB8AC3E}">
        <p14:creationId xmlns:p14="http://schemas.microsoft.com/office/powerpoint/2010/main" val="101029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CPUS</a:t>
            </a:r>
            <a:r>
              <a:rPr lang="en-US" baseline="0" dirty="0" smtClean="0"/>
              <a:t> haven’t gotten faster for a decade. Instead of faster CPUs we get more of them. Unfortunately, your code doesn’t scale to many CPUs.</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28</a:t>
            </a:fld>
            <a:endParaRPr lang="en-US"/>
          </a:p>
        </p:txBody>
      </p:sp>
    </p:spTree>
    <p:extLst>
      <p:ext uri="{BB962C8B-B14F-4D97-AF65-F5344CB8AC3E}">
        <p14:creationId xmlns:p14="http://schemas.microsoft.com/office/powerpoint/2010/main" val="345499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hypothetical graph shows how most multithreaded code scales. Adding a few CPU cores makes the code</a:t>
            </a:r>
            <a:r>
              <a:rPr lang="en-US" baseline="0" dirty="0" smtClean="0"/>
              <a:t> go faster, but it quickly reaches a peak, after which adding more code actually makes the code slower. This is why mobile devices max out at 4 cores – very little software exists that can adequately take advantage of more cores.</a:t>
            </a:r>
          </a:p>
          <a:p>
            <a:endParaRPr lang="en-US" baseline="0" dirty="0" smtClean="0"/>
          </a:p>
          <a:p>
            <a:endParaRPr lang="en-US" dirty="0" smtClean="0"/>
          </a:p>
          <a:p>
            <a:endParaRPr lang="en-US" dirty="0" smtClean="0"/>
          </a:p>
          <a:p>
            <a:r>
              <a:rPr lang="en-US" dirty="0" smtClean="0"/>
              <a:t>TODO: </a:t>
            </a:r>
            <a:r>
              <a:rPr lang="en-US" dirty="0" err="1" smtClean="0"/>
              <a:t>grep</a:t>
            </a:r>
            <a:r>
              <a:rPr lang="en-US" dirty="0" smtClean="0"/>
              <a:t> </a:t>
            </a:r>
            <a:r>
              <a:rPr lang="en-US" dirty="0" err="1" smtClean="0"/>
              <a:t>mutex</a:t>
            </a:r>
            <a:r>
              <a:rPr lang="en-US" dirty="0" smtClean="0"/>
              <a:t>/spinlock</a:t>
            </a:r>
            <a:r>
              <a:rPr lang="en-US" baseline="0" dirty="0" smtClean="0"/>
              <a:t> Apache source tree</a:t>
            </a:r>
          </a:p>
        </p:txBody>
      </p:sp>
      <p:sp>
        <p:nvSpPr>
          <p:cNvPr id="4" name="Slide Number Placeholder 3"/>
          <p:cNvSpPr>
            <a:spLocks noGrp="1"/>
          </p:cNvSpPr>
          <p:nvPr>
            <p:ph type="sldNum" sz="quarter" idx="10"/>
          </p:nvPr>
        </p:nvSpPr>
        <p:spPr/>
        <p:txBody>
          <a:bodyPr/>
          <a:lstStyle/>
          <a:p>
            <a:fld id="{0305BFA9-3DA4-1247-8D37-6CD4E6DAC47F}" type="slidenum">
              <a:rPr lang="en-US" smtClean="0"/>
              <a:t>29</a:t>
            </a:fld>
            <a:endParaRPr lang="en-US"/>
          </a:p>
        </p:txBody>
      </p:sp>
    </p:spTree>
    <p:extLst>
      <p:ext uri="{BB962C8B-B14F-4D97-AF65-F5344CB8AC3E}">
        <p14:creationId xmlns:p14="http://schemas.microsoft.com/office/powerpoint/2010/main" val="349084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hypothetical graph should be your goal. Instead of</a:t>
            </a:r>
            <a:r>
              <a:rPr lang="en-US" baseline="0" dirty="0" smtClean="0"/>
              <a:t> maxing out at 4 cores, the code continues to scale, so that adding cores always makes it faster.</a:t>
            </a:r>
          </a:p>
          <a:p>
            <a:endParaRPr lang="en-US" baseline="0" dirty="0" smtClean="0"/>
          </a:p>
          <a:p>
            <a:r>
              <a:rPr lang="en-US" baseline="0" dirty="0" smtClean="0"/>
              <a:t>But note how this graph still shows decreasing marginal returns, so that 16 cores is only about 10 times faster than a single core. That’s what you should expect for your code, and that’s what you’ll spend a lot of time optimizing for.</a:t>
            </a:r>
          </a:p>
        </p:txBody>
      </p:sp>
      <p:sp>
        <p:nvSpPr>
          <p:cNvPr id="4" name="Slide Number Placeholder 3"/>
          <p:cNvSpPr>
            <a:spLocks noGrp="1"/>
          </p:cNvSpPr>
          <p:nvPr>
            <p:ph type="sldNum" sz="quarter" idx="10"/>
          </p:nvPr>
        </p:nvSpPr>
        <p:spPr/>
        <p:txBody>
          <a:bodyPr/>
          <a:lstStyle/>
          <a:p>
            <a:fld id="{0305BFA9-3DA4-1247-8D37-6CD4E6DAC47F}" type="slidenum">
              <a:rPr lang="en-US" smtClean="0"/>
              <a:t>30</a:t>
            </a:fld>
            <a:endParaRPr lang="en-US"/>
          </a:p>
        </p:txBody>
      </p:sp>
    </p:spTree>
    <p:extLst>
      <p:ext uri="{BB962C8B-B14F-4D97-AF65-F5344CB8AC3E}">
        <p14:creationId xmlns:p14="http://schemas.microsoft.com/office/powerpoint/2010/main" val="366513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historic computer problem was “multi-tasking”. Computers had only a single CPU core that had to be split among many tasks.</a:t>
            </a:r>
          </a:p>
          <a:p>
            <a:endParaRPr lang="en-US" baseline="0" dirty="0" smtClean="0"/>
          </a:p>
          <a:p>
            <a:r>
              <a:rPr lang="en-US" baseline="0" dirty="0" smtClean="0"/>
              <a:t>Today’s problem is different. Today we have a single task we want to split across many cores.</a:t>
            </a:r>
          </a:p>
          <a:p>
            <a:endParaRPr lang="en-US" baseline="0" dirty="0" smtClean="0"/>
          </a:p>
          <a:p>
            <a:r>
              <a:rPr lang="en-US" baseline="0" dirty="0" smtClean="0"/>
              <a:t>You learned computer science according to the old problem, but today you have to unlearn multi-threaded programming and learn multi-core programming.</a:t>
            </a:r>
          </a:p>
        </p:txBody>
      </p:sp>
      <p:sp>
        <p:nvSpPr>
          <p:cNvPr id="4" name="Slide Number Placeholder 3"/>
          <p:cNvSpPr>
            <a:spLocks noGrp="1"/>
          </p:cNvSpPr>
          <p:nvPr>
            <p:ph type="sldNum" sz="quarter" idx="10"/>
          </p:nvPr>
        </p:nvSpPr>
        <p:spPr/>
        <p:txBody>
          <a:bodyPr/>
          <a:lstStyle/>
          <a:p>
            <a:fld id="{0305BFA9-3DA4-1247-8D37-6CD4E6DAC47F}" type="slidenum">
              <a:rPr lang="en-US" smtClean="0"/>
              <a:t>31</a:t>
            </a:fld>
            <a:endParaRPr lang="en-US"/>
          </a:p>
        </p:txBody>
      </p:sp>
    </p:spTree>
    <p:extLst>
      <p:ext uri="{BB962C8B-B14F-4D97-AF65-F5344CB8AC3E}">
        <p14:creationId xmlns:p14="http://schemas.microsoft.com/office/powerpoint/2010/main" val="1063860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a:t>
            </a:r>
            <a:r>
              <a:rPr lang="en-US" baseline="0" dirty="0" smtClean="0"/>
              <a:t> code fails to scale is synchronization. You were all taught the importance of synchronization and thread safety in your classes. But the techniques they taught you were wrong.</a:t>
            </a:r>
          </a:p>
          <a:p>
            <a:endParaRPr lang="en-US" baseline="0" dirty="0" smtClean="0"/>
          </a:p>
          <a:p>
            <a:r>
              <a:rPr lang="en-US" baseline="0" dirty="0" smtClean="0"/>
              <a:t>The methods they taught you are known as “locks”. When two threads need to work on the same data, one thread must stop and wait for the other thread to finish. The analogy of this is a traffic light, where one direction of traffic must stop and wait for the other direction to proceed.</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32</a:t>
            </a:fld>
            <a:endParaRPr lang="en-US"/>
          </a:p>
        </p:txBody>
      </p:sp>
    </p:spTree>
    <p:extLst>
      <p:ext uri="{BB962C8B-B14F-4D97-AF65-F5344CB8AC3E}">
        <p14:creationId xmlns:p14="http://schemas.microsoft.com/office/powerpoint/2010/main" val="2712901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 want to do instead is</a:t>
            </a:r>
            <a:r>
              <a:rPr lang="en-US" baseline="0" dirty="0" smtClean="0"/>
              <a:t> write code that never stops and waits, code that makes forward progress regardless of synchronization conflict.</a:t>
            </a:r>
          </a:p>
          <a:p>
            <a:endParaRPr lang="en-US" baseline="0" dirty="0" smtClean="0"/>
          </a:p>
          <a:p>
            <a:r>
              <a:rPr lang="en-US" baseline="0" dirty="0" smtClean="0"/>
              <a:t>The analogy is that of a freeway interchange rather than a stop light intersection.</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33</a:t>
            </a:fld>
            <a:endParaRPr lang="en-US"/>
          </a:p>
        </p:txBody>
      </p:sp>
    </p:spTree>
    <p:extLst>
      <p:ext uri="{BB962C8B-B14F-4D97-AF65-F5344CB8AC3E}">
        <p14:creationId xmlns:p14="http://schemas.microsoft.com/office/powerpoint/2010/main" val="1251177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simple case of network adapter statistics,</a:t>
            </a:r>
            <a:r>
              <a:rPr lang="en-US" baseline="0" dirty="0" smtClean="0"/>
              <a:t> as reported by </a:t>
            </a:r>
            <a:r>
              <a:rPr lang="en-US" baseline="0" dirty="0" err="1" smtClean="0"/>
              <a:t>ifconfig</a:t>
            </a:r>
            <a:r>
              <a:rPr lang="en-US" baseline="0" dirty="0" smtClean="0"/>
              <a:t>. In the screenshot, you’ll see </a:t>
            </a:r>
            <a:r>
              <a:rPr lang="en-US" baseline="0" dirty="0" err="1" smtClean="0"/>
              <a:t>ifconfig</a:t>
            </a:r>
            <a:r>
              <a:rPr lang="en-US" baseline="0" dirty="0" smtClean="0"/>
              <a:t> reporting </a:t>
            </a:r>
            <a:r>
              <a:rPr lang="en-US" baseline="0" dirty="0" err="1" smtClean="0"/>
              <a:t>reaceived</a:t>
            </a:r>
            <a:r>
              <a:rPr lang="en-US" baseline="0" dirty="0" smtClean="0"/>
              <a:t> and transmitted packets and bytes.</a:t>
            </a:r>
          </a:p>
          <a:p>
            <a:endParaRPr lang="en-US" baseline="0" dirty="0" smtClean="0"/>
          </a:p>
          <a:p>
            <a:r>
              <a:rPr lang="en-US" baseline="0" dirty="0" smtClean="0"/>
              <a:t>Older Linux kernels updated these counters with traditional synchronization. Now Linux kernels do this differently. Each CPU core maintains its own list of statistics. They update their own local counters. When they need to be read, then a thread sums up the individual counters to create the result.</a:t>
            </a:r>
          </a:p>
          <a:p>
            <a:endParaRPr lang="en-US" baseline="0" dirty="0" smtClean="0"/>
          </a:p>
          <a:p>
            <a:r>
              <a:rPr lang="en-US" baseline="0" dirty="0" smtClean="0"/>
              <a:t>This works because reading and writing integers is atomic on all modern CPUs, like x86 and ARM. It’s not possible for one core to read part of an integer while another core writes another part. In other words, allows reporting the correct average packet size can lead to a corrupted, since that’s two separate integers of total bytes divided by total packets, but the individual integers themselves cannot be corrupted.</a:t>
            </a:r>
          </a:p>
          <a:p>
            <a:endParaRPr lang="en-US" baseline="0" dirty="0" smtClean="0"/>
          </a:p>
          <a:p>
            <a:r>
              <a:rPr lang="en-US" baseline="0" dirty="0" smtClean="0"/>
              <a:t>There are several un-synchronized methods that depend upon the atomicity of reads/writes. This example exploits core local data. Another case is ring-buffers. Another case is the RCU mechanism which you can see examples of in the Linux kernel. </a:t>
            </a:r>
          </a:p>
          <a:p>
            <a:endParaRPr lang="en-US"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34</a:t>
            </a:fld>
            <a:endParaRPr lang="en-US"/>
          </a:p>
        </p:txBody>
      </p:sp>
    </p:spTree>
    <p:extLst>
      <p:ext uri="{BB962C8B-B14F-4D97-AF65-F5344CB8AC3E}">
        <p14:creationId xmlns:p14="http://schemas.microsoft.com/office/powerpoint/2010/main" val="231313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a:t>
            </a:r>
            <a:r>
              <a:rPr lang="en-US" baseline="0" dirty="0" smtClean="0"/>
              <a:t> slide discussed how a read or write is atomic, but of course, the classic synchronization is where you want to combined a read and a write together.</a:t>
            </a:r>
          </a:p>
          <a:p>
            <a:endParaRPr lang="en-US" baseline="0" dirty="0" smtClean="0"/>
          </a:p>
          <a:p>
            <a:r>
              <a:rPr lang="en-US" baseline="0" dirty="0" smtClean="0"/>
              <a:t>All modern CPUs support what are known as ‘atomic’ instructions that allow a read and a write to combined together in one operation that is guaranteed to not be interrupted by another core. Well known examples for x86 code is the compare-exchange instruction. It first tests the value in memory, and if it’s the expected value, swaps it with an updated value. Famously, x86 also allows many arithmetic instructions to be prefixed with a “lock” instruction that makes them atomic.</a:t>
            </a:r>
          </a:p>
          <a:p>
            <a:endParaRPr lang="en-US" baseline="0" dirty="0" smtClean="0"/>
          </a:p>
          <a:p>
            <a:r>
              <a:rPr lang="en-US" baseline="0" dirty="0" smtClean="0"/>
              <a:t>Of course, you don’t want to get your hands dirty and do assembly yourself. All major compilers support </a:t>
            </a:r>
            <a:r>
              <a:rPr lang="en-US" baseline="0" dirty="0" err="1" smtClean="0"/>
              <a:t>intrinsics</a:t>
            </a:r>
            <a:r>
              <a:rPr lang="en-US" baseline="0" dirty="0" smtClean="0"/>
              <a:t> that do this for you, such as the family of “sync” functions in GCC.</a:t>
            </a:r>
          </a:p>
          <a:p>
            <a:endParaRPr lang="en-US" baseline="0" dirty="0" smtClean="0"/>
          </a:p>
          <a:p>
            <a:r>
              <a:rPr lang="en-US" baseline="0" dirty="0" smtClean="0"/>
              <a:t>The cost of this in modern processors is an L3 cache hit, which on Intel processors is between 30 and 60 clock cycles. In other words, a locked add is a hundred times slower than a normal add. You therefore want to use then as little as possible.</a:t>
            </a:r>
          </a:p>
        </p:txBody>
      </p:sp>
      <p:sp>
        <p:nvSpPr>
          <p:cNvPr id="4" name="Slide Number Placeholder 3"/>
          <p:cNvSpPr>
            <a:spLocks noGrp="1"/>
          </p:cNvSpPr>
          <p:nvPr>
            <p:ph type="sldNum" sz="quarter" idx="10"/>
          </p:nvPr>
        </p:nvSpPr>
        <p:spPr/>
        <p:txBody>
          <a:bodyPr/>
          <a:lstStyle/>
          <a:p>
            <a:fld id="{0305BFA9-3DA4-1247-8D37-6CD4E6DAC47F}" type="slidenum">
              <a:rPr lang="en-US" smtClean="0"/>
              <a:t>35</a:t>
            </a:fld>
            <a:endParaRPr lang="en-US"/>
          </a:p>
        </p:txBody>
      </p:sp>
    </p:spTree>
    <p:extLst>
      <p:ext uri="{BB962C8B-B14F-4D97-AF65-F5344CB8AC3E}">
        <p14:creationId xmlns:p14="http://schemas.microsoft.com/office/powerpoint/2010/main" val="1808720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Atomics</a:t>
            </a:r>
            <a:r>
              <a:rPr lang="en-US" baseline="0" dirty="0" smtClean="0"/>
              <a:t> only modify a single value. What happens when you wanted to modify several values together?</a:t>
            </a:r>
          </a:p>
          <a:p>
            <a:endParaRPr lang="en-US" baseline="0" dirty="0" smtClean="0"/>
          </a:p>
          <a:p>
            <a:r>
              <a:rPr lang="en-US" baseline="0" dirty="0" smtClean="0"/>
              <a:t>The name for this is “lock-free” programming. There’s actually a variation of names, but “lock-free” is the one that you want to remember to anchor you </a:t>
            </a:r>
            <a:r>
              <a:rPr lang="en-US" baseline="0" dirty="0" err="1" smtClean="0"/>
              <a:t>googling</a:t>
            </a:r>
            <a:r>
              <a:rPr lang="en-US" baseline="0" dirty="0" smtClean="0"/>
              <a:t>.</a:t>
            </a:r>
          </a:p>
          <a:p>
            <a:endParaRPr lang="en-US" baseline="0" dirty="0" smtClean="0"/>
          </a:p>
          <a:p>
            <a:r>
              <a:rPr lang="en-US" baseline="0" dirty="0" smtClean="0"/>
              <a:t>The most common reason you want to do lock-free is with data structures. A classic example is a hash table. You want to be able to insert items, remove items, or even resize the hash table across a hundred cores in such a manner that no thread has to stop and wait.</a:t>
            </a:r>
          </a:p>
          <a:p>
            <a:endParaRPr lang="en-US" baseline="0" dirty="0" smtClean="0"/>
          </a:p>
          <a:p>
            <a:r>
              <a:rPr lang="en-US" baseline="0" dirty="0" smtClean="0"/>
              <a:t>Another classic example is a lock-free implementation of </a:t>
            </a:r>
            <a:r>
              <a:rPr lang="en-US" baseline="0" dirty="0" err="1" smtClean="0"/>
              <a:t>malloc</a:t>
            </a:r>
            <a:r>
              <a:rPr lang="en-US" baseline="0" dirty="0" smtClean="0"/>
              <a:t>(), so that memory allocated by one thread can be freed by another, without either thread having to stop and wait. Microsoft is the worst. The default implementation of </a:t>
            </a:r>
            <a:r>
              <a:rPr lang="en-US" baseline="0" dirty="0" err="1" smtClean="0"/>
              <a:t>malloc</a:t>
            </a:r>
            <a:r>
              <a:rPr lang="en-US" baseline="0" dirty="0" smtClean="0"/>
              <a:t>() uses a global </a:t>
            </a:r>
            <a:r>
              <a:rPr lang="en-US" baseline="0" dirty="0" err="1" smtClean="0"/>
              <a:t>mutex</a:t>
            </a:r>
            <a:r>
              <a:rPr lang="en-US" baseline="0" dirty="0" smtClean="0"/>
              <a:t>. Solving this often requires merely linking to a library (that’s what I do in my code).</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36</a:t>
            </a:fld>
            <a:endParaRPr lang="en-US"/>
          </a:p>
        </p:txBody>
      </p:sp>
    </p:spTree>
    <p:extLst>
      <p:ext uri="{BB962C8B-B14F-4D97-AF65-F5344CB8AC3E}">
        <p14:creationId xmlns:p14="http://schemas.microsoft.com/office/powerpoint/2010/main" val="910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with, let’s go back 15 years and discuss what</a:t>
            </a:r>
            <a:r>
              <a:rPr lang="en-US" baseline="0" dirty="0" smtClean="0"/>
              <a:t> was then known as the “c10k problem”.</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5</a:t>
            </a:fld>
            <a:endParaRPr lang="en-US"/>
          </a:p>
        </p:txBody>
      </p:sp>
    </p:spTree>
    <p:extLst>
      <p:ext uri="{BB962C8B-B14F-4D97-AF65-F5344CB8AC3E}">
        <p14:creationId xmlns:p14="http://schemas.microsoft.com/office/powerpoint/2010/main" val="29312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goal should be to use the lock-free methods designed by other people. Doing it yourself is prone to error.</a:t>
            </a:r>
          </a:p>
          <a:p>
            <a:endParaRPr lang="en-US" baseline="0" dirty="0" smtClean="0"/>
          </a:p>
          <a:p>
            <a:r>
              <a:rPr lang="en-US" baseline="0" dirty="0" smtClean="0"/>
              <a:t>The two most common errors are the “ABA problem” and the “memory model” problem. Before doing your own lock-free algorithms, you should study both of these problems thoroughly.</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37</a:t>
            </a:fld>
            <a:endParaRPr lang="en-US"/>
          </a:p>
        </p:txBody>
      </p:sp>
    </p:spTree>
    <p:extLst>
      <p:ext uri="{BB962C8B-B14F-4D97-AF65-F5344CB8AC3E}">
        <p14:creationId xmlns:p14="http://schemas.microsoft.com/office/powerpoint/2010/main" val="300504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Synchronization</a:t>
            </a:r>
            <a:r>
              <a:rPr lang="en-US" baseline="0" dirty="0" smtClean="0"/>
              <a:t> isn’t your only problem. Another issue is your threading model. There are two fundamental models. The first model is “pipelining”, where each core performs it’s own task/stage and hands off the work to another. A classic example is an IDS. One core might do packet capture. Another core processes the headers. Another core does the pattern-search within the payload. And finally, another core handles events that are produced. Since pattern-searching takes the most amount of time, it may have the most threads allocated to that task.</a:t>
            </a:r>
          </a:p>
          <a:p>
            <a:endParaRPr lang="en-US" baseline="0" dirty="0" smtClean="0"/>
          </a:p>
          <a:p>
            <a:r>
              <a:rPr lang="en-US" baseline="0" dirty="0" smtClean="0"/>
              <a:t>The other example is peer worker threads, where all threads do the same thing. For example, in an IDS, each thread may pull the next packet from the queue, analyze it, generate events, can go back for more packets.</a:t>
            </a:r>
          </a:p>
          <a:p>
            <a:endParaRPr lang="en-US" baseline="0" dirty="0" smtClean="0"/>
          </a:p>
          <a:p>
            <a:r>
              <a:rPr lang="en-US" baseline="0" dirty="0" smtClean="0"/>
              <a:t>There are pros and cons to each approach. The pipelined approach requires a lot of synchronization to hand off the work to the next stage, but this likewise means that within a stage, it needs a lot less synchronization. Consider our IDS. Having 16 cores trying to pull packets from the same queue is a lot of synchronization overhead. Maybe it’s better to have a single packet capture thread that then assigns packets to 15 worker queues.</a:t>
            </a:r>
          </a:p>
        </p:txBody>
      </p:sp>
      <p:sp>
        <p:nvSpPr>
          <p:cNvPr id="4" name="Slide Number Placeholder 3"/>
          <p:cNvSpPr>
            <a:spLocks noGrp="1"/>
          </p:cNvSpPr>
          <p:nvPr>
            <p:ph type="sldNum" sz="quarter" idx="10"/>
          </p:nvPr>
        </p:nvSpPr>
        <p:spPr/>
        <p:txBody>
          <a:bodyPr/>
          <a:lstStyle/>
          <a:p>
            <a:fld id="{0305BFA9-3DA4-1247-8D37-6CD4E6DAC47F}" type="slidenum">
              <a:rPr lang="en-US" smtClean="0"/>
              <a:t>38</a:t>
            </a:fld>
            <a:endParaRPr lang="en-US"/>
          </a:p>
        </p:txBody>
      </p:sp>
    </p:spTree>
    <p:extLst>
      <p:ext uri="{BB962C8B-B14F-4D97-AF65-F5344CB8AC3E}">
        <p14:creationId xmlns:p14="http://schemas.microsoft.com/office/powerpoint/2010/main" val="298458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problem: I want to assign a thread for</a:t>
            </a:r>
            <a:r>
              <a:rPr lang="en-US" baseline="0" dirty="0" smtClean="0"/>
              <a:t> exclusive access to a core. For example, to meet that “jitter” requirement from C10M, I can’t have any thread interrupted for more than a couple microseconds. Here is the way to do that on Linux. You set the global affinity to mask to use only the first couple CPUs, and then set the affinity mask of each of your threads manually to use the other CPUs. You then set the interrupt mask so that none of your threads will get a hardware interrupt.</a:t>
            </a:r>
          </a:p>
          <a:p>
            <a:endParaRPr lang="en-US" baseline="0" dirty="0" smtClean="0"/>
          </a:p>
          <a:p>
            <a:r>
              <a:rPr lang="en-US" baseline="0" dirty="0" smtClean="0"/>
              <a:t>The upshot: your threads will NEVER be preempted, not even for a microsecond.</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39</a:t>
            </a:fld>
            <a:endParaRPr lang="en-US"/>
          </a:p>
        </p:txBody>
      </p:sp>
    </p:spTree>
    <p:extLst>
      <p:ext uri="{BB962C8B-B14F-4D97-AF65-F5344CB8AC3E}">
        <p14:creationId xmlns:p14="http://schemas.microsoft.com/office/powerpoint/2010/main" val="824440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problem. Today’s computers have a lot of RAM but only small caches. In fact, over the last 15 years, memory size has grown a thousand-fold as you’d expect from Moore’s Law, but caches have remained nearly the same.</a:t>
            </a:r>
          </a:p>
          <a:p>
            <a:endParaRPr lang="en-US" baseline="0" dirty="0" smtClean="0"/>
          </a:p>
          <a:p>
            <a:r>
              <a:rPr lang="en-US" baseline="0" dirty="0" smtClean="0"/>
              <a:t>Consider only 10-thousand connections and an application that needs 2 kilobytes per connection. That’s 20 megabytes, which fits into the cache of many server processors.</a:t>
            </a:r>
          </a:p>
          <a:p>
            <a:endParaRPr lang="en-US" baseline="0" dirty="0" smtClean="0"/>
          </a:p>
          <a:p>
            <a:r>
              <a:rPr lang="en-US" baseline="0" dirty="0" smtClean="0"/>
              <a:t>Now consider 10-million connections at 2k per connection. That’s 20 gigabytes. That blows away the cache. These two circles show the correct relative sizes: the bigger circle has a thousand times the area of the smaller circle.</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41</a:t>
            </a:fld>
            <a:endParaRPr lang="en-US"/>
          </a:p>
        </p:txBody>
      </p:sp>
    </p:spTree>
    <p:extLst>
      <p:ext uri="{BB962C8B-B14F-4D97-AF65-F5344CB8AC3E}">
        <p14:creationId xmlns:p14="http://schemas.microsoft.com/office/powerpoint/2010/main" val="385327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 is</a:t>
            </a:r>
            <a:r>
              <a:rPr lang="en-US" baseline="0" dirty="0" smtClean="0"/>
              <a:t> a lie. RAM stands for “random access memory”, but it’s not. You can ignore this lie in normal code because caching hides it from you, but you have to pay attention when writing scalable code.</a:t>
            </a:r>
          </a:p>
          <a:p>
            <a:endParaRPr lang="en-US" baseline="0" dirty="0" smtClean="0"/>
          </a:p>
          <a:p>
            <a:r>
              <a:rPr lang="en-US" baseline="0" dirty="0" smtClean="0"/>
              <a:t>The problem with memory is that it’s really far away from the CPU. The L1 cache can be accessed in 4 clock cycles. Moreover, since CPUs are pipelined, that 4 cycles can usually be masked from the programmer so that it’s essentially 0 cycles away. The l2 and L3 cache are further away. That’s why you care that atomic operations are an L3 operation – they take 30 cycles.</a:t>
            </a:r>
          </a:p>
          <a:p>
            <a:endParaRPr lang="en-US" baseline="0" dirty="0" smtClean="0"/>
          </a:p>
          <a:p>
            <a:r>
              <a:rPr lang="en-US" baseline="0" dirty="0" smtClean="0"/>
              <a:t>But main memory is really far away. When the CPU needs to wait on main memory, it can take 300 clock cycles. Note that these aren’t shown at the correct scale, as it’d make things too small.</a:t>
            </a:r>
          </a:p>
        </p:txBody>
      </p:sp>
      <p:sp>
        <p:nvSpPr>
          <p:cNvPr id="4" name="Slide Number Placeholder 3"/>
          <p:cNvSpPr>
            <a:spLocks noGrp="1"/>
          </p:cNvSpPr>
          <p:nvPr>
            <p:ph type="sldNum" sz="quarter" idx="10"/>
          </p:nvPr>
        </p:nvSpPr>
        <p:spPr/>
        <p:txBody>
          <a:bodyPr/>
          <a:lstStyle/>
          <a:p>
            <a:fld id="{0305BFA9-3DA4-1247-8D37-6CD4E6DAC47F}" type="slidenum">
              <a:rPr lang="en-US" smtClean="0"/>
              <a:t>42</a:t>
            </a:fld>
            <a:endParaRPr lang="en-US"/>
          </a:p>
        </p:txBody>
      </p:sp>
    </p:spTree>
    <p:extLst>
      <p:ext uri="{BB962C8B-B14F-4D97-AF65-F5344CB8AC3E}">
        <p14:creationId xmlns:p14="http://schemas.microsoft.com/office/powerpoint/2010/main" val="3334616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this matter? It’s because we have a limited budget.</a:t>
            </a:r>
          </a:p>
          <a:p>
            <a:endParaRPr lang="en-US" dirty="0" smtClean="0"/>
          </a:p>
          <a:p>
            <a:r>
              <a:rPr lang="en-US" dirty="0" smtClean="0"/>
              <a:t>Let’s say we are doing C10M on</a:t>
            </a:r>
            <a:r>
              <a:rPr lang="en-US" baseline="0" dirty="0" smtClean="0"/>
              <a:t> a 10 core server. That’s 10 million packets per second, according to the definition above. That means each core must do 1 million packets per second. That means a total processing time of 1 microsecond per packet. A cache miss is 100 nanoseconds. That means a total of 10 cache misses per packet.</a:t>
            </a:r>
          </a:p>
          <a:p>
            <a:endParaRPr lang="en-US" baseline="0" dirty="0" smtClean="0"/>
          </a:p>
          <a:p>
            <a:r>
              <a:rPr lang="en-US" baseline="0" dirty="0" smtClean="0"/>
              <a:t>That may seem like a lot, but it adds up quick, as we’ll see below.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43</a:t>
            </a:fld>
            <a:endParaRPr lang="en-US"/>
          </a:p>
        </p:txBody>
      </p:sp>
    </p:spTree>
    <p:extLst>
      <p:ext uri="{BB962C8B-B14F-4D97-AF65-F5344CB8AC3E}">
        <p14:creationId xmlns:p14="http://schemas.microsoft.com/office/powerpoint/2010/main" val="2170774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of the many</a:t>
            </a:r>
            <a:r>
              <a:rPr lang="en-US" baseline="0" dirty="0" smtClean="0"/>
              <a:t> technical points you’ve ignored for so long is that user-mode memory is paged. Page contain an 8 byte pointer to each 4096 page. That means for 32-gigs of memory you’ll need 64-megabytes of page tables. This doesn’t fit in the cache. That means every cache miss is doubled.</a:t>
            </a:r>
          </a:p>
        </p:txBody>
      </p:sp>
      <p:sp>
        <p:nvSpPr>
          <p:cNvPr id="4" name="Slide Number Placeholder 3"/>
          <p:cNvSpPr>
            <a:spLocks noGrp="1"/>
          </p:cNvSpPr>
          <p:nvPr>
            <p:ph type="sldNum" sz="quarter" idx="10"/>
          </p:nvPr>
        </p:nvSpPr>
        <p:spPr/>
        <p:txBody>
          <a:bodyPr/>
          <a:lstStyle/>
          <a:p>
            <a:fld id="{0305BFA9-3DA4-1247-8D37-6CD4E6DAC47F}" type="slidenum">
              <a:rPr lang="en-US" smtClean="0"/>
              <a:t>44</a:t>
            </a:fld>
            <a:endParaRPr lang="en-US"/>
          </a:p>
        </p:txBody>
      </p:sp>
    </p:spTree>
    <p:extLst>
      <p:ext uri="{BB962C8B-B14F-4D97-AF65-F5344CB8AC3E}">
        <p14:creationId xmlns:p14="http://schemas.microsoft.com/office/powerpoint/2010/main" val="3617373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problem with Linux. It</a:t>
            </a:r>
            <a:r>
              <a:rPr lang="en-US" baseline="0" dirty="0" smtClean="0"/>
              <a:t> hashes the IP and port numbers and looks up the result in a hash table. That hash table is just a list of pointers. It follows that pointer to the TCP control block entry. That block then points to a separate socket data structure. An application then has it’s own table of application layer data associated with the socket.</a:t>
            </a:r>
          </a:p>
          <a:p>
            <a:endParaRPr lang="en-US" baseline="0" dirty="0" smtClean="0"/>
          </a:p>
          <a:p>
            <a:r>
              <a:rPr lang="en-US" baseline="0" dirty="0" smtClean="0"/>
              <a:t>Following each of these pointers is a cache miss. You are looking at a minimum of 4 cache misses per packet.</a:t>
            </a:r>
          </a:p>
          <a:p>
            <a:endParaRPr lang="en-US" baseline="0" dirty="0" smtClean="0"/>
          </a:p>
          <a:p>
            <a:r>
              <a:rPr lang="en-US" baseline="0" dirty="0" smtClean="0"/>
              <a:t>This could be combined together. Instead of separate TCB, socket, and app structures, combine them altogether in one structure. Instead of a hash table of pointers, create a hash table of the structures themselves. In other words, allocate half the system’s RAM to your TCP entry table. This reduces many cache misses to a single 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45</a:t>
            </a:fld>
            <a:endParaRPr lang="en-US"/>
          </a:p>
        </p:txBody>
      </p:sp>
    </p:spTree>
    <p:extLst>
      <p:ext uri="{BB962C8B-B14F-4D97-AF65-F5344CB8AC3E}">
        <p14:creationId xmlns:p14="http://schemas.microsoft.com/office/powerpoint/2010/main" val="3950692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make your structures smaller. If</a:t>
            </a:r>
            <a:r>
              <a:rPr lang="en-US" baseline="0" dirty="0" smtClean="0"/>
              <a:t> a number has 10 values, you don’t need 32-bits to store it, but only 4 bits, so use a 4-bit </a:t>
            </a:r>
            <a:r>
              <a:rPr lang="en-US" baseline="0" dirty="0" err="1" smtClean="0"/>
              <a:t>bitfield</a:t>
            </a:r>
            <a:r>
              <a:rPr lang="en-US" baseline="0" dirty="0" smtClean="0"/>
              <a:t>.</a:t>
            </a:r>
          </a:p>
          <a:p>
            <a:r>
              <a:rPr lang="en-US" baseline="0" dirty="0" smtClean="0"/>
              <a:t>The performance cost is far less than you imagine, and the scalability benefits greater.</a:t>
            </a:r>
          </a:p>
          <a:p>
            <a:r>
              <a:rPr lang="en-US" baseline="0" dirty="0" smtClean="0"/>
              <a:t>Also, this isn’t a portability problem: most of you learned </a:t>
            </a:r>
            <a:r>
              <a:rPr lang="en-US" baseline="0" dirty="0" err="1" smtClean="0"/>
              <a:t>bitfields</a:t>
            </a:r>
            <a:r>
              <a:rPr lang="en-US" baseline="0" dirty="0" smtClean="0"/>
              <a:t> from Stevens trying to overlay on packets. That doesn’t apply for internal structures.</a:t>
            </a:r>
          </a:p>
          <a:p>
            <a:r>
              <a:rPr lang="en-US" baseline="0" dirty="0" smtClean="0"/>
              <a:t>Pointers are 64 bits. Instead of pointers, you can use indexes and offsets that are fewer bits.</a:t>
            </a:r>
          </a:p>
          <a:p>
            <a:r>
              <a:rPr lang="en-US" baseline="0" dirty="0" smtClean="0"/>
              <a:t>Today’s systems have a lot of padding in data structures that you can get rid of.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46</a:t>
            </a:fld>
            <a:endParaRPr lang="en-US"/>
          </a:p>
        </p:txBody>
      </p:sp>
    </p:spTree>
    <p:extLst>
      <p:ext uri="{BB962C8B-B14F-4D97-AF65-F5344CB8AC3E}">
        <p14:creationId xmlns:p14="http://schemas.microsoft.com/office/powerpoint/2010/main" val="2704089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a binary tree. For a tree with a million entries, it takes 20 tests. Now consider how all 20 tests will be cache misses.</a:t>
            </a:r>
          </a:p>
          <a:p>
            <a:endParaRPr lang="en-US" baseline="0" dirty="0" smtClean="0"/>
          </a:p>
          <a:p>
            <a:r>
              <a:rPr lang="en-US" baseline="0" dirty="0" smtClean="0"/>
              <a:t>The alternative is cache efficient binary trees. A cache line is 64 bytes, which holds 16 32-bit integers. Instead of doing a binary test at each node in our tree, let’s do a linear search of 16 integers. This reduces the 20 cache misses down to 5 cache misses for a million node table.</a:t>
            </a:r>
          </a:p>
          <a:p>
            <a:endParaRPr lang="en-US" baseline="0" dirty="0" smtClean="0"/>
          </a:p>
          <a:p>
            <a:r>
              <a:rPr lang="en-US" baseline="0" dirty="0" smtClean="0"/>
              <a:t>Consider how a firewall needs to do a lookup of potentially a million firewall rules using prefix matching. Using a cache efficient data structure will be much faster even though technically it should be slower.</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47</a:t>
            </a:fld>
            <a:endParaRPr lang="en-US"/>
          </a:p>
        </p:txBody>
      </p:sp>
    </p:spTree>
    <p:extLst>
      <p:ext uri="{BB962C8B-B14F-4D97-AF65-F5344CB8AC3E}">
        <p14:creationId xmlns:p14="http://schemas.microsoft.com/office/powerpoint/2010/main" val="389325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c10k problem was created to describe why servers failed to scale to 10,000 concurrent connections.</a:t>
            </a:r>
          </a:p>
          <a:p>
            <a:endParaRPr lang="en-US" baseline="0" dirty="0" smtClean="0"/>
          </a:p>
          <a:p>
            <a:r>
              <a:rPr lang="en-US" baseline="0" dirty="0" smtClean="0"/>
              <a:t>This was a classic n-squared scalability problem: needed performance grew as a square of the traffic.</a:t>
            </a:r>
          </a:p>
          <a:p>
            <a:endParaRPr lang="en-US" baseline="0" dirty="0" smtClean="0"/>
          </a:p>
          <a:p>
            <a:r>
              <a:rPr lang="en-US" baseline="0" dirty="0" smtClean="0"/>
              <a:t>The Apache web server creates a process or thread for every incoming connection. However, every thread context switch required walking the entire list of threads. Thus, as the number of connections increased, thread context switching got slower and slower.</a:t>
            </a:r>
          </a:p>
          <a:p>
            <a:endParaRPr lang="en-US" baseline="0" dirty="0" smtClean="0"/>
          </a:p>
          <a:p>
            <a:r>
              <a:rPr lang="en-US" baseline="0" dirty="0" smtClean="0"/>
              <a:t>An alternate way of creating a webserver is with a single thread, non-blocking sockets, and the select() or poll() function to see which sockets have waiting data. This didn’t scale, either, as every select or poll function call required walking the entire list of sockets.</a:t>
            </a:r>
          </a:p>
        </p:txBody>
      </p:sp>
      <p:sp>
        <p:nvSpPr>
          <p:cNvPr id="4" name="Slide Number Placeholder 3"/>
          <p:cNvSpPr>
            <a:spLocks noGrp="1"/>
          </p:cNvSpPr>
          <p:nvPr>
            <p:ph type="sldNum" sz="quarter" idx="10"/>
          </p:nvPr>
        </p:nvSpPr>
        <p:spPr/>
        <p:txBody>
          <a:bodyPr/>
          <a:lstStyle/>
          <a:p>
            <a:fld id="{0305BFA9-3DA4-1247-8D37-6CD4E6DAC47F}" type="slidenum">
              <a:rPr lang="en-US" smtClean="0"/>
              <a:t>6</a:t>
            </a:fld>
            <a:endParaRPr lang="en-US"/>
          </a:p>
        </p:txBody>
      </p:sp>
    </p:spTree>
    <p:extLst>
      <p:ext uri="{BB962C8B-B14F-4D97-AF65-F5344CB8AC3E}">
        <p14:creationId xmlns:p14="http://schemas.microsoft.com/office/powerpoint/2010/main" val="1429795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mask</a:t>
            </a:r>
            <a:r>
              <a:rPr lang="en-US" baseline="0" dirty="0" smtClean="0"/>
              <a:t> some cache misses.</a:t>
            </a:r>
          </a:p>
          <a:p>
            <a:endParaRPr lang="en-US" baseline="0" dirty="0" smtClean="0"/>
          </a:p>
          <a:p>
            <a:r>
              <a:rPr lang="en-US" baseline="0" dirty="0" smtClean="0"/>
              <a:t>For example, instead of processing a single packet at a time, grab two. Parse both headers. Execute a “</a:t>
            </a:r>
            <a:r>
              <a:rPr lang="en-US" baseline="0" dirty="0" err="1" smtClean="0"/>
              <a:t>prefetch</a:t>
            </a:r>
            <a:r>
              <a:rPr lang="en-US" baseline="0" dirty="0" smtClean="0"/>
              <a:t>” on both TCP control blocks. The continue processing the first packet. By the time you get around to processing the second packet, the bytes will be in cache.</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50</a:t>
            </a:fld>
            <a:endParaRPr lang="en-US"/>
          </a:p>
        </p:txBody>
      </p:sp>
    </p:spTree>
    <p:extLst>
      <p:ext uri="{BB962C8B-B14F-4D97-AF65-F5344CB8AC3E}">
        <p14:creationId xmlns:p14="http://schemas.microsoft.com/office/powerpoint/2010/main" val="1833557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 CPUs have two threads per core. Network processors</a:t>
            </a:r>
            <a:r>
              <a:rPr lang="en-US" baseline="0" dirty="0" smtClean="0"/>
              <a:t> often have 4 threads. The reason is that when one thread blocks waiting for RAM, the other threads can continue processing what’s in the cache.</a:t>
            </a:r>
          </a:p>
          <a:p>
            <a:endParaRPr lang="en-US" baseline="0" dirty="0" smtClean="0"/>
          </a:p>
          <a:p>
            <a:r>
              <a:rPr lang="en-US" baseline="0" dirty="0" smtClean="0"/>
              <a:t>The problem with this is that it magnifies your multicore scalability problems. In other words, you have to solve multicore scalability to get memory scalability.</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51</a:t>
            </a:fld>
            <a:endParaRPr lang="en-US"/>
          </a:p>
        </p:txBody>
      </p:sp>
    </p:spTree>
    <p:extLst>
      <p:ext uri="{BB962C8B-B14F-4D97-AF65-F5344CB8AC3E}">
        <p14:creationId xmlns:p14="http://schemas.microsoft.com/office/powerpoint/2010/main" val="326966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to the c10k problem came in two parts.</a:t>
            </a:r>
          </a:p>
          <a:p>
            <a:endParaRPr lang="en-US" dirty="0" smtClean="0"/>
          </a:p>
          <a:p>
            <a:r>
              <a:rPr lang="en-US" dirty="0" smtClean="0"/>
              <a:t>The</a:t>
            </a:r>
            <a:r>
              <a:rPr lang="en-US" baseline="0" dirty="0" smtClean="0"/>
              <a:t> first part was to fix the kernel, to make thread scheduling and socket polling “constant time”, such as the </a:t>
            </a:r>
            <a:r>
              <a:rPr lang="en-US" baseline="0" dirty="0" err="1" smtClean="0"/>
              <a:t>linux</a:t>
            </a:r>
            <a:r>
              <a:rPr lang="en-US" baseline="0" dirty="0" smtClean="0"/>
              <a:t> </a:t>
            </a:r>
            <a:r>
              <a:rPr lang="en-US" baseline="0" dirty="0" err="1" smtClean="0"/>
              <a:t>epoll</a:t>
            </a:r>
            <a:r>
              <a:rPr lang="en-US" baseline="0" dirty="0" smtClean="0"/>
              <a:t>() system call.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7</a:t>
            </a:fld>
            <a:endParaRPr lang="en-US"/>
          </a:p>
        </p:txBody>
      </p:sp>
    </p:spTree>
    <p:extLst>
      <p:ext uri="{BB962C8B-B14F-4D97-AF65-F5344CB8AC3E}">
        <p14:creationId xmlns:p14="http://schemas.microsoft.com/office/powerpoint/2010/main" val="335469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solution was changing the</a:t>
            </a:r>
            <a:r>
              <a:rPr lang="en-US" baseline="0" dirty="0" smtClean="0"/>
              <a:t> paradigm from using threads like Apache to using asynchronous techniques like </a:t>
            </a:r>
            <a:r>
              <a:rPr lang="en-US" baseline="0" dirty="0" err="1" smtClean="0"/>
              <a:t>nginx</a:t>
            </a:r>
            <a:r>
              <a:rPr lang="en-US" baseline="0" dirty="0" smtClean="0"/>
              <a:t>. I’ll discuss asynchronous more in a moment.</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8</a:t>
            </a:fld>
            <a:endParaRPr lang="en-US"/>
          </a:p>
        </p:txBody>
      </p:sp>
    </p:spTree>
    <p:extLst>
      <p:ext uri="{BB962C8B-B14F-4D97-AF65-F5344CB8AC3E}">
        <p14:creationId xmlns:p14="http://schemas.microsoft.com/office/powerpoint/2010/main" val="135354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last several years, the web server known as </a:t>
            </a:r>
            <a:r>
              <a:rPr lang="en-US" baseline="0" dirty="0" err="1" smtClean="0"/>
              <a:t>nginx</a:t>
            </a:r>
            <a:r>
              <a:rPr lang="en-US" baseline="0" dirty="0" smtClean="0"/>
              <a:t> has become the #2 most popular web server after Apache. The reason is that Apache doesn’t scale, but </a:t>
            </a:r>
            <a:r>
              <a:rPr lang="en-US" baseline="0" dirty="0" err="1" smtClean="0"/>
              <a:t>nginx</a:t>
            </a:r>
            <a:r>
              <a:rPr lang="en-US" baseline="0" dirty="0" smtClean="0"/>
              <a:t> does. For the most part all of you should stop using Apache and use </a:t>
            </a:r>
            <a:r>
              <a:rPr lang="en-US" baseline="0" dirty="0" err="1" smtClean="0"/>
              <a:t>nginx</a:t>
            </a:r>
            <a:r>
              <a:rPr lang="en-US" baseline="0" dirty="0" smtClean="0"/>
              <a:t> instead as your primary web server.</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9</a:t>
            </a:fld>
            <a:endParaRPr lang="en-US"/>
          </a:p>
        </p:txBody>
      </p:sp>
    </p:spTree>
    <p:extLst>
      <p:ext uri="{BB962C8B-B14F-4D97-AF65-F5344CB8AC3E}">
        <p14:creationId xmlns:p14="http://schemas.microsoft.com/office/powerpoint/2010/main" val="7979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c10k</a:t>
            </a:r>
            <a:r>
              <a:rPr lang="en-US" baseline="0" dirty="0" smtClean="0"/>
              <a:t> and the Apache/</a:t>
            </a:r>
            <a:r>
              <a:rPr lang="en-US" baseline="0" dirty="0" err="1" smtClean="0"/>
              <a:t>nginx</a:t>
            </a:r>
            <a:r>
              <a:rPr lang="en-US" baseline="0" dirty="0" smtClean="0"/>
              <a:t> debate is for the last decade. This talk is about scalability even beyond </a:t>
            </a:r>
            <a:r>
              <a:rPr lang="en-US" baseline="0" dirty="0" err="1" smtClean="0"/>
              <a:t>nginx</a:t>
            </a:r>
            <a:r>
              <a:rPr lang="en-US" baseline="0" dirty="0" smtClean="0"/>
              <a:t>.</a:t>
            </a:r>
          </a:p>
        </p:txBody>
      </p:sp>
      <p:sp>
        <p:nvSpPr>
          <p:cNvPr id="4" name="Slide Number Placeholder 3"/>
          <p:cNvSpPr>
            <a:spLocks noGrp="1"/>
          </p:cNvSpPr>
          <p:nvPr>
            <p:ph type="sldNum" sz="quarter" idx="10"/>
          </p:nvPr>
        </p:nvSpPr>
        <p:spPr/>
        <p:txBody>
          <a:bodyPr/>
          <a:lstStyle/>
          <a:p>
            <a:fld id="{0305BFA9-3DA4-1247-8D37-6CD4E6DAC47F}" type="slidenum">
              <a:rPr lang="en-US" smtClean="0"/>
              <a:t>10</a:t>
            </a:fld>
            <a:endParaRPr lang="en-US"/>
          </a:p>
        </p:txBody>
      </p:sp>
    </p:spTree>
    <p:extLst>
      <p:ext uri="{BB962C8B-B14F-4D97-AF65-F5344CB8AC3E}">
        <p14:creationId xmlns:p14="http://schemas.microsoft.com/office/powerpoint/2010/main" val="261409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Whereas Apache fails at 10k connections, </a:t>
            </a:r>
            <a:r>
              <a:rPr lang="en-US" baseline="0" dirty="0" err="1" smtClean="0"/>
              <a:t>nginx</a:t>
            </a:r>
            <a:r>
              <a:rPr lang="en-US" baseline="0" dirty="0" smtClean="0"/>
              <a:t> fails at 100k connections. This talk is about reach 10 million concurrent connections.</a:t>
            </a:r>
          </a:p>
          <a:p>
            <a:endParaRPr lang="en-US" baseline="0" dirty="0" smtClean="0"/>
          </a:p>
          <a:p>
            <a:r>
              <a:rPr lang="en-US" baseline="0" dirty="0" smtClean="0"/>
              <a:t>But my goal with C10M is to define a broader set of scalability issues. At high networks speeds, there are issues with connections rates, bit rates, and packet rates. At scale, it becomes hard to maintain low latency, as well as dealing with max latency (known as jitter). CPUs haven’t gotten faster in the last decade, instead, we’ve been getting multiple CPU cores on a chip. This is its own scalability issues.</a:t>
            </a:r>
          </a:p>
          <a:p>
            <a:endParaRPr lang="en-US" baseline="0" dirty="0" smtClean="0"/>
          </a:p>
          <a:p>
            <a:r>
              <a:rPr lang="en-US" baseline="0" dirty="0" smtClean="0"/>
              <a:t>Notice that I’ve rounded everything to the nearest order of magnitude, base 10. These will vary slightly. My own code handles 30 million concurrent connections, but can only sustain 800k connections per second. Competing code reverse this, not quite handling as many concurrent connections, but having higher connection rates.</a:t>
            </a:r>
          </a:p>
          <a:p>
            <a:endParaRPr lang="en-US" baseline="0" dirty="0" smtClean="0"/>
          </a:p>
          <a:p>
            <a:r>
              <a:rPr lang="en-US" baseline="0" dirty="0" smtClean="0"/>
              <a:t>All these numbers refer to what’s achievable on standard x86 computers.</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11</a:t>
            </a:fld>
            <a:endParaRPr lang="en-US"/>
          </a:p>
        </p:txBody>
      </p:sp>
    </p:spTree>
    <p:extLst>
      <p:ext uri="{BB962C8B-B14F-4D97-AF65-F5344CB8AC3E}">
        <p14:creationId xmlns:p14="http://schemas.microsoft.com/office/powerpoint/2010/main" val="90161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BB8BA-7C26-D642-9EA2-D4D460ED48FF}"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191701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B8BA-7C26-D642-9EA2-D4D460ED48FF}"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83116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B8BA-7C26-D642-9EA2-D4D460ED48FF}"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189507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B8BA-7C26-D642-9EA2-D4D460ED48FF}"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170050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BB8BA-7C26-D642-9EA2-D4D460ED48FF}"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113548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BB8BA-7C26-D642-9EA2-D4D460ED48FF}"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271514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BB8BA-7C26-D642-9EA2-D4D460ED48FF}" type="datetimeFigureOut">
              <a:rPr lang="en-US" smtClean="0"/>
              <a:t>3/4/13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408556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BB8BA-7C26-D642-9EA2-D4D460ED48FF}" type="datetimeFigureOut">
              <a:rPr lang="en-US" smtClean="0"/>
              <a:t>3/4/13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314852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BB8BA-7C26-D642-9EA2-D4D460ED48FF}" type="datetimeFigureOut">
              <a:rPr lang="en-US" smtClean="0"/>
              <a:t>3/4/13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187263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BB8BA-7C26-D642-9EA2-D4D460ED48FF}"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45518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BB8BA-7C26-D642-9EA2-D4D460ED48FF}"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55D8E-FD2D-5145-A6A7-6427BD108871}" type="slidenum">
              <a:rPr lang="en-US" smtClean="0"/>
              <a:t>‹#›</a:t>
            </a:fld>
            <a:endParaRPr lang="en-US"/>
          </a:p>
        </p:txBody>
      </p:sp>
    </p:spTree>
    <p:extLst>
      <p:ext uri="{BB962C8B-B14F-4D97-AF65-F5344CB8AC3E}">
        <p14:creationId xmlns:p14="http://schemas.microsoft.com/office/powerpoint/2010/main" val="13652574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BB8BA-7C26-D642-9EA2-D4D460ED48FF}" type="datetimeFigureOut">
              <a:rPr lang="en-US" smtClean="0"/>
              <a:t>3/4/13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55D8E-FD2D-5145-A6A7-6427BD108871}" type="slidenum">
              <a:rPr lang="en-US" smtClean="0"/>
              <a:t>‹#›</a:t>
            </a:fld>
            <a:endParaRPr lang="en-US"/>
          </a:p>
        </p:txBody>
      </p:sp>
    </p:spTree>
    <p:extLst>
      <p:ext uri="{BB962C8B-B14F-4D97-AF65-F5344CB8AC3E}">
        <p14:creationId xmlns:p14="http://schemas.microsoft.com/office/powerpoint/2010/main" val="291830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C10M:</a:t>
            </a:r>
            <a:br>
              <a:rPr lang="en-US" dirty="0" smtClean="0"/>
            </a:br>
            <a:r>
              <a:rPr lang="en-US" dirty="0" smtClean="0"/>
              <a:t>Defending the Internet at scale</a:t>
            </a:r>
            <a:endParaRPr lang="en-US" dirty="0"/>
          </a:p>
        </p:txBody>
      </p:sp>
      <p:sp>
        <p:nvSpPr>
          <p:cNvPr id="3" name="Subtitle 2"/>
          <p:cNvSpPr>
            <a:spLocks noGrp="1"/>
          </p:cNvSpPr>
          <p:nvPr>
            <p:ph type="subTitle" idx="1"/>
          </p:nvPr>
        </p:nvSpPr>
        <p:spPr/>
        <p:txBody>
          <a:bodyPr/>
          <a:lstStyle/>
          <a:p>
            <a:endParaRPr lang="en-US" dirty="0" smtClean="0"/>
          </a:p>
          <a:p>
            <a:r>
              <a:rPr lang="en-US" dirty="0" smtClean="0"/>
              <a:t>by Robert David Graham</a:t>
            </a:r>
          </a:p>
          <a:p>
            <a:r>
              <a:rPr lang="en-US" dirty="0" smtClean="0"/>
              <a:t>(</a:t>
            </a:r>
            <a:r>
              <a:rPr lang="en-US" dirty="0" err="1" smtClean="0"/>
              <a:t>Shmoocon</a:t>
            </a:r>
            <a:r>
              <a:rPr lang="en-US" dirty="0" smtClean="0"/>
              <a:t> 2013)</a:t>
            </a:r>
            <a:endParaRPr lang="en-US" dirty="0"/>
          </a:p>
        </p:txBody>
      </p:sp>
    </p:spTree>
    <p:extLst>
      <p:ext uri="{BB962C8B-B14F-4D97-AF65-F5344CB8AC3E}">
        <p14:creationId xmlns:p14="http://schemas.microsoft.com/office/powerpoint/2010/main" val="38675934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C10M: the future</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t="1071" b="1071"/>
          <a:stretch>
            <a:fillRect/>
          </a:stretch>
        </p:blipFill>
        <p:spPr>
          <a:xfrm>
            <a:off x="0" y="1417638"/>
            <a:ext cx="9892260" cy="5440362"/>
          </a:xfrm>
        </p:spPr>
      </p:pic>
    </p:spTree>
    <p:extLst>
      <p:ext uri="{BB962C8B-B14F-4D97-AF65-F5344CB8AC3E}">
        <p14:creationId xmlns:p14="http://schemas.microsoft.com/office/powerpoint/2010/main" val="174182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C10M defined</a:t>
            </a:r>
            <a:endParaRPr lang="en-US" dirty="0"/>
          </a:p>
        </p:txBody>
      </p:sp>
      <p:sp>
        <p:nvSpPr>
          <p:cNvPr id="3" name="Content Placeholder 2"/>
          <p:cNvSpPr>
            <a:spLocks noGrp="1"/>
          </p:cNvSpPr>
          <p:nvPr>
            <p:ph idx="1"/>
          </p:nvPr>
        </p:nvSpPr>
        <p:spPr/>
        <p:txBody>
          <a:bodyPr/>
          <a:lstStyle/>
          <a:p>
            <a:r>
              <a:rPr lang="en-US" dirty="0"/>
              <a:t>10 million concurrent connections</a:t>
            </a:r>
          </a:p>
          <a:p>
            <a:r>
              <a:rPr lang="en-US" dirty="0"/>
              <a:t>1 million connections/second</a:t>
            </a:r>
          </a:p>
          <a:p>
            <a:r>
              <a:rPr lang="en-US" dirty="0"/>
              <a:t>10 gigabits/second</a:t>
            </a:r>
          </a:p>
          <a:p>
            <a:r>
              <a:rPr lang="en-US" dirty="0"/>
              <a:t>10 million packets/second</a:t>
            </a:r>
          </a:p>
          <a:p>
            <a:r>
              <a:rPr lang="en-US" dirty="0"/>
              <a:t>10 microsecond latency</a:t>
            </a:r>
          </a:p>
          <a:p>
            <a:r>
              <a:rPr lang="en-US" dirty="0"/>
              <a:t>10 microsecond </a:t>
            </a:r>
            <a:r>
              <a:rPr lang="en-US" dirty="0" smtClean="0"/>
              <a:t>jitter</a:t>
            </a:r>
          </a:p>
          <a:p>
            <a:r>
              <a:rPr lang="en-US" dirty="0" smtClean="0"/>
              <a:t>10 coherent CPU cores</a:t>
            </a:r>
            <a:endParaRPr lang="en-US" dirty="0"/>
          </a:p>
        </p:txBody>
      </p:sp>
    </p:spTree>
    <p:extLst>
      <p:ext uri="{BB962C8B-B14F-4D97-AF65-F5344CB8AC3E}">
        <p14:creationId xmlns:p14="http://schemas.microsoft.com/office/powerpoint/2010/main" val="1323414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Internet scale?</a:t>
            </a:r>
            <a:endParaRPr lang="en-US" dirty="0"/>
          </a:p>
        </p:txBody>
      </p:sp>
      <p:sp>
        <p:nvSpPr>
          <p:cNvPr id="3" name="Content Placeholder 2"/>
          <p:cNvSpPr>
            <a:spLocks noGrp="1"/>
          </p:cNvSpPr>
          <p:nvPr>
            <p:ph idx="1"/>
          </p:nvPr>
        </p:nvSpPr>
        <p:spPr>
          <a:xfrm>
            <a:off x="457200" y="1600200"/>
            <a:ext cx="4155653" cy="4525963"/>
          </a:xfrm>
        </p:spPr>
        <p:txBody>
          <a:bodyPr>
            <a:normAutofit/>
          </a:bodyPr>
          <a:lstStyle/>
          <a:p>
            <a:pPr marL="0" indent="0">
              <a:buNone/>
            </a:pPr>
            <a:r>
              <a:rPr lang="en-US" dirty="0" smtClean="0"/>
              <a:t>DNS root server</a:t>
            </a:r>
          </a:p>
          <a:p>
            <a:pPr marL="0" indent="0">
              <a:buNone/>
            </a:pPr>
            <a:r>
              <a:rPr lang="en-US" dirty="0" smtClean="0"/>
              <a:t>TOR node</a:t>
            </a:r>
          </a:p>
          <a:p>
            <a:pPr marL="0" indent="0">
              <a:buNone/>
            </a:pPr>
            <a:r>
              <a:rPr lang="en-US" dirty="0" err="1" smtClean="0"/>
              <a:t>Nmap</a:t>
            </a:r>
            <a:r>
              <a:rPr lang="en-US" dirty="0" smtClean="0"/>
              <a:t> of Internet</a:t>
            </a:r>
          </a:p>
          <a:p>
            <a:pPr marL="0" indent="0">
              <a:buNone/>
            </a:pPr>
            <a:r>
              <a:rPr lang="en-US" dirty="0" smtClean="0"/>
              <a:t>Video streaming</a:t>
            </a:r>
          </a:p>
          <a:p>
            <a:pPr marL="0" indent="0">
              <a:buNone/>
            </a:pPr>
            <a:r>
              <a:rPr lang="en-US" dirty="0" smtClean="0"/>
              <a:t>Banking</a:t>
            </a:r>
          </a:p>
          <a:p>
            <a:pPr marL="0" indent="0">
              <a:buNone/>
            </a:pPr>
            <a:r>
              <a:rPr lang="en-US" dirty="0" smtClean="0"/>
              <a:t>Email receive</a:t>
            </a:r>
          </a:p>
          <a:p>
            <a:pPr marL="0" indent="0">
              <a:buNone/>
            </a:pPr>
            <a:r>
              <a:rPr lang="en-US" dirty="0" smtClean="0"/>
              <a:t>Spam send</a:t>
            </a:r>
            <a:endParaRPr lang="en-US" dirty="0"/>
          </a:p>
        </p:txBody>
      </p:sp>
      <p:sp>
        <p:nvSpPr>
          <p:cNvPr id="5" name="Content Placeholder 2"/>
          <p:cNvSpPr txBox="1">
            <a:spLocks/>
          </p:cNvSpPr>
          <p:nvPr/>
        </p:nvSpPr>
        <p:spPr>
          <a:xfrm>
            <a:off x="4736889" y="1603209"/>
            <a:ext cx="415565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Carrier NAT</a:t>
            </a:r>
          </a:p>
          <a:p>
            <a:pPr marL="0" indent="0">
              <a:buFont typeface="Arial"/>
              <a:buNone/>
            </a:pPr>
            <a:r>
              <a:rPr lang="en-US" dirty="0" smtClean="0"/>
              <a:t>VoIP PBX</a:t>
            </a:r>
          </a:p>
          <a:p>
            <a:pPr marL="0" indent="0">
              <a:buFont typeface="Arial"/>
              <a:buNone/>
            </a:pPr>
            <a:r>
              <a:rPr lang="en-US" dirty="0" smtClean="0"/>
              <a:t>DPI, </a:t>
            </a:r>
            <a:r>
              <a:rPr lang="en-US" dirty="0" err="1" smtClean="0"/>
              <a:t>MitM</a:t>
            </a:r>
            <a:endParaRPr lang="en-US" dirty="0" smtClean="0"/>
          </a:p>
          <a:p>
            <a:pPr marL="0" indent="0">
              <a:buFont typeface="Arial"/>
              <a:buNone/>
            </a:pPr>
            <a:r>
              <a:rPr lang="en-US" dirty="0" smtClean="0"/>
              <a:t>Load balancer</a:t>
            </a:r>
          </a:p>
          <a:p>
            <a:pPr marL="0" indent="0">
              <a:buFont typeface="Arial"/>
              <a:buNone/>
            </a:pPr>
            <a:r>
              <a:rPr lang="en-US" dirty="0" smtClean="0"/>
              <a:t>Web cache</a:t>
            </a:r>
          </a:p>
          <a:p>
            <a:pPr marL="0" indent="0">
              <a:buFont typeface="Arial"/>
              <a:buNone/>
            </a:pPr>
            <a:r>
              <a:rPr lang="en-US" dirty="0" smtClean="0"/>
              <a:t>IPS/IDS</a:t>
            </a:r>
          </a:p>
          <a:p>
            <a:pPr marL="0" indent="0">
              <a:buNone/>
            </a:pPr>
            <a:r>
              <a:rPr lang="en-US" dirty="0" smtClean="0"/>
              <a:t>Firewall</a:t>
            </a:r>
            <a:endParaRPr lang="en-US" dirty="0"/>
          </a:p>
        </p:txBody>
      </p:sp>
    </p:spTree>
    <p:extLst>
      <p:ext uri="{BB962C8B-B14F-4D97-AF65-F5344CB8AC3E}">
        <p14:creationId xmlns:p14="http://schemas.microsoft.com/office/powerpoint/2010/main" val="1457902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Internet scale today?</a:t>
            </a:r>
            <a:endParaRPr lang="en-US" dirty="0"/>
          </a:p>
        </p:txBody>
      </p:sp>
      <p:sp>
        <p:nvSpPr>
          <p:cNvPr id="3" name="Content Placeholder 2"/>
          <p:cNvSpPr>
            <a:spLocks noGrp="1"/>
          </p:cNvSpPr>
          <p:nvPr>
            <p:ph idx="1"/>
          </p:nvPr>
        </p:nvSpPr>
        <p:spPr/>
        <p:txBody>
          <a:bodyPr/>
          <a:lstStyle/>
          <a:p>
            <a:r>
              <a:rPr lang="en-US" dirty="0" smtClean="0"/>
              <a:t>“Devices” or “appliances” rather than “Servers”</a:t>
            </a:r>
          </a:p>
          <a:p>
            <a:pPr lvl="1"/>
            <a:r>
              <a:rPr lang="en-US" dirty="0" smtClean="0"/>
              <a:t>Primarily closed-source products tied to hardware</a:t>
            </a:r>
          </a:p>
          <a:p>
            <a:pPr lvl="1"/>
            <a:r>
              <a:rPr lang="en-US" dirty="0" smtClean="0"/>
              <a:t>But modern devices are just software running on RISC or x86 processors</a:t>
            </a:r>
          </a:p>
          <a:p>
            <a:pPr lvl="2"/>
            <a:r>
              <a:rPr lang="en-US" dirty="0" smtClean="0"/>
              <a:t>“Network processors” are just MIPS/PowerPC/SPARC with lots of cores and fixed-function units</a:t>
            </a:r>
          </a:p>
          <a:p>
            <a:pPr lvl="3"/>
            <a:r>
              <a:rPr lang="en-US" dirty="0" smtClean="0"/>
              <a:t>Running Linux/Unix</a:t>
            </a:r>
          </a:p>
        </p:txBody>
      </p:sp>
    </p:spTree>
    <p:extLst>
      <p:ext uri="{BB962C8B-B14F-4D97-AF65-F5344CB8AC3E}">
        <p14:creationId xmlns:p14="http://schemas.microsoft.com/office/powerpoint/2010/main" val="35009634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X86 prices on Newegg Feb 2013</a:t>
            </a:r>
            <a:endParaRPr lang="en-US" dirty="0"/>
          </a:p>
        </p:txBody>
      </p:sp>
      <p:sp>
        <p:nvSpPr>
          <p:cNvPr id="3" name="Content Placeholder 2"/>
          <p:cNvSpPr>
            <a:spLocks noGrp="1"/>
          </p:cNvSpPr>
          <p:nvPr>
            <p:ph idx="1"/>
          </p:nvPr>
        </p:nvSpPr>
        <p:spPr/>
        <p:txBody>
          <a:bodyPr>
            <a:normAutofit/>
          </a:bodyPr>
          <a:lstStyle/>
          <a:p>
            <a:r>
              <a:rPr lang="en-US" dirty="0" smtClean="0"/>
              <a:t>$1000 – 10gbps, 8-cores, 32gigs RAM</a:t>
            </a:r>
          </a:p>
          <a:p>
            <a:r>
              <a:rPr lang="en-US" dirty="0" smtClean="0"/>
              <a:t>$2500 – 20gbps, 16-cores, 128gigs RAM</a:t>
            </a:r>
          </a:p>
          <a:p>
            <a:r>
              <a:rPr lang="en-US" dirty="0" smtClean="0"/>
              <a:t>$5000 – 40gbps, 32-cores, 256gigs RAM</a:t>
            </a:r>
          </a:p>
        </p:txBody>
      </p:sp>
    </p:spTree>
    <p:extLst>
      <p:ext uri="{BB962C8B-B14F-4D97-AF65-F5344CB8AC3E}">
        <p14:creationId xmlns:p14="http://schemas.microsoft.com/office/powerpoint/2010/main" val="3025744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10000" r="-10000"/>
          <a:stretch>
            <a:fillRect/>
          </a:stretch>
        </p:blipFill>
        <p:spPr>
          <a:xfrm>
            <a:off x="457200" y="0"/>
            <a:ext cx="8229600" cy="6858000"/>
          </a:xfrm>
        </p:spPr>
      </p:pic>
      <p:sp>
        <p:nvSpPr>
          <p:cNvPr id="5" name="Multiply 4"/>
          <p:cNvSpPr/>
          <p:nvPr/>
        </p:nvSpPr>
        <p:spPr>
          <a:xfrm>
            <a:off x="3834531" y="554805"/>
            <a:ext cx="2391957" cy="2058942"/>
          </a:xfrm>
          <a:prstGeom prst="mathMultiply">
            <a:avLst>
              <a:gd name="adj1" fmla="val 18303"/>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3208421" y="2205789"/>
            <a:ext cx="3609474" cy="1243264"/>
          </a:xfrm>
          <a:prstGeom prst="roundRect">
            <a:avLst/>
          </a:prstGeom>
          <a:noFill/>
          <a:ln>
            <a:solidFill>
              <a:srgbClr val="0EFF1B"/>
            </a:solidFill>
          </a:ln>
          <a:effectLst>
            <a:glow rad="101600">
              <a:srgbClr val="0EFF1B">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108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represent an IP address?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Consolas"/>
                <a:cs typeface="Consolas"/>
              </a:rPr>
              <a:t>char *</a:t>
            </a:r>
            <a:r>
              <a:rPr lang="en-US" sz="2800" b="1" dirty="0" smtClean="0">
                <a:latin typeface="Consolas"/>
                <a:cs typeface="Consolas"/>
              </a:rPr>
              <a:t>ip1</a:t>
            </a:r>
            <a:r>
              <a:rPr lang="en-US" sz="2800" dirty="0" smtClean="0">
                <a:latin typeface="Consolas"/>
                <a:cs typeface="Consolas"/>
              </a:rPr>
              <a:t> = “10.1.2.3”;</a:t>
            </a:r>
          </a:p>
          <a:p>
            <a:pPr marL="0" indent="0">
              <a:buNone/>
            </a:pPr>
            <a:r>
              <a:rPr lang="en-US" sz="2800" dirty="0">
                <a:latin typeface="Consolas"/>
                <a:cs typeface="Consolas"/>
              </a:rPr>
              <a:t>u</a:t>
            </a:r>
            <a:r>
              <a:rPr lang="en-US" sz="2800" dirty="0" smtClean="0">
                <a:latin typeface="Consolas"/>
                <a:cs typeface="Consolas"/>
              </a:rPr>
              <a:t>nsigned char </a:t>
            </a:r>
            <a:r>
              <a:rPr lang="en-US" sz="2800" b="1" dirty="0" smtClean="0">
                <a:latin typeface="Consolas"/>
                <a:cs typeface="Consolas"/>
              </a:rPr>
              <a:t>ip2[]</a:t>
            </a:r>
            <a:r>
              <a:rPr lang="en-US" sz="2800" dirty="0" smtClean="0">
                <a:latin typeface="Consolas"/>
                <a:cs typeface="Consolas"/>
              </a:rPr>
              <a:t> = {0xa,0x1,0x2,0x3};</a:t>
            </a:r>
          </a:p>
          <a:p>
            <a:pPr marL="0" indent="0">
              <a:buNone/>
            </a:pPr>
            <a:r>
              <a:rPr lang="en-US" sz="2800" dirty="0" err="1" smtClean="0">
                <a:latin typeface="Consolas"/>
                <a:cs typeface="Consolas"/>
              </a:rPr>
              <a:t>int</a:t>
            </a:r>
            <a:r>
              <a:rPr lang="en-US" sz="2800" dirty="0" smtClean="0">
                <a:latin typeface="Consolas"/>
                <a:cs typeface="Consolas"/>
              </a:rPr>
              <a:t> </a:t>
            </a:r>
            <a:r>
              <a:rPr lang="en-US" sz="2800" b="1" dirty="0" smtClean="0">
                <a:latin typeface="Consolas"/>
                <a:cs typeface="Consolas"/>
              </a:rPr>
              <a:t>ip3</a:t>
            </a:r>
            <a:r>
              <a:rPr lang="en-US" sz="2800" dirty="0" smtClean="0">
                <a:latin typeface="Consolas"/>
                <a:cs typeface="Consolas"/>
              </a:rPr>
              <a:t> = 0x0a010203;</a:t>
            </a:r>
          </a:p>
          <a:p>
            <a:endParaRPr lang="en-US" sz="2800" dirty="0">
              <a:latin typeface="Consolas"/>
              <a:cs typeface="Consolas"/>
            </a:endParaRPr>
          </a:p>
          <a:p>
            <a:pPr marL="0" indent="0">
              <a:buNone/>
            </a:pPr>
            <a:r>
              <a:rPr lang="en-US" sz="2800" dirty="0" err="1">
                <a:latin typeface="Consolas"/>
                <a:cs typeface="Consolas"/>
              </a:rPr>
              <a:t>i</a:t>
            </a:r>
            <a:r>
              <a:rPr lang="en-US" sz="2800" dirty="0" err="1" smtClean="0">
                <a:latin typeface="Consolas"/>
                <a:cs typeface="Consolas"/>
              </a:rPr>
              <a:t>nt</a:t>
            </a:r>
            <a:r>
              <a:rPr lang="en-US" sz="2800" dirty="0" smtClean="0">
                <a:latin typeface="Consolas"/>
                <a:cs typeface="Consolas"/>
              </a:rPr>
              <a:t> </a:t>
            </a:r>
            <a:r>
              <a:rPr lang="en-US" sz="2800" b="1" dirty="0" smtClean="0">
                <a:latin typeface="Consolas"/>
                <a:cs typeface="Consolas"/>
              </a:rPr>
              <a:t>ip4</a:t>
            </a:r>
            <a:r>
              <a:rPr lang="en-US" sz="2800" dirty="0" smtClean="0">
                <a:latin typeface="Consolas"/>
                <a:cs typeface="Consolas"/>
              </a:rPr>
              <a:t> = *(</a:t>
            </a:r>
            <a:r>
              <a:rPr lang="en-US" sz="2800" dirty="0" err="1" smtClean="0">
                <a:latin typeface="Consolas"/>
                <a:cs typeface="Consolas"/>
              </a:rPr>
              <a:t>int</a:t>
            </a:r>
            <a:r>
              <a:rPr lang="en-US" sz="2800" dirty="0" smtClean="0">
                <a:latin typeface="Consolas"/>
                <a:cs typeface="Consolas"/>
              </a:rPr>
              <a:t>*)ip2;</a:t>
            </a:r>
          </a:p>
          <a:p>
            <a:pPr marL="0" indent="0">
              <a:buNone/>
            </a:pPr>
            <a:endParaRPr lang="en-US" sz="2800" dirty="0">
              <a:latin typeface="Consolas"/>
              <a:cs typeface="Consolas"/>
            </a:endParaRPr>
          </a:p>
          <a:p>
            <a:pPr marL="0" indent="0">
              <a:buNone/>
            </a:pPr>
            <a:r>
              <a:rPr lang="en-US" sz="2800" dirty="0">
                <a:latin typeface="Consolas"/>
                <a:cs typeface="Consolas"/>
              </a:rPr>
              <a:t>i</a:t>
            </a:r>
            <a:r>
              <a:rPr lang="en-US" sz="2800" dirty="0" smtClean="0">
                <a:latin typeface="Consolas"/>
                <a:cs typeface="Consolas"/>
              </a:rPr>
              <a:t>p3 = </a:t>
            </a:r>
            <a:r>
              <a:rPr lang="en-US" sz="2800" b="1" dirty="0" err="1" smtClean="0">
                <a:latin typeface="Consolas"/>
                <a:cs typeface="Consolas"/>
              </a:rPr>
              <a:t>ntohs</a:t>
            </a:r>
            <a:r>
              <a:rPr lang="en-US" sz="2800" dirty="0" smtClean="0">
                <a:latin typeface="Consolas"/>
                <a:cs typeface="Consolas"/>
              </a:rPr>
              <a:t>(ip4);</a:t>
            </a:r>
            <a:endParaRPr lang="en-US" sz="2800" dirty="0">
              <a:latin typeface="Consolas"/>
              <a:cs typeface="Consolas"/>
            </a:endParaRPr>
          </a:p>
        </p:txBody>
      </p:sp>
    </p:spTree>
    <p:extLst>
      <p:ext uri="{BB962C8B-B14F-4D97-AF65-F5344CB8AC3E}">
        <p14:creationId xmlns:p14="http://schemas.microsoft.com/office/powerpoint/2010/main" val="2102651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3867" r="-3867"/>
          <a:stretch>
            <a:fillRect/>
          </a:stretch>
        </p:blipFill>
        <p:spPr>
          <a:xfrm>
            <a:off x="-172303" y="174815"/>
            <a:ext cx="9316303" cy="6242028"/>
          </a:xfrm>
        </p:spPr>
      </p:pic>
    </p:spTree>
    <p:extLst>
      <p:ext uri="{BB962C8B-B14F-4D97-AF65-F5344CB8AC3E}">
        <p14:creationId xmlns:p14="http://schemas.microsoft.com/office/powerpoint/2010/main" val="18177611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2" y="3015164"/>
            <a:ext cx="6841958" cy="1143000"/>
          </a:xfrm>
        </p:spPr>
        <p:txBody>
          <a:bodyPr>
            <a:normAutofit fontScale="90000"/>
          </a:bodyPr>
          <a:lstStyle/>
          <a:p>
            <a:pPr algn="l"/>
            <a:r>
              <a:rPr lang="en-US" dirty="0" smtClean="0"/>
              <a:t>The kernel isn’t the solution</a:t>
            </a:r>
            <a:r>
              <a:rPr lang="en-US" dirty="0"/>
              <a:t/>
            </a:r>
            <a:br>
              <a:rPr lang="en-US" dirty="0"/>
            </a:br>
            <a:r>
              <a:rPr lang="en-US" dirty="0" smtClean="0"/>
              <a:t>The kernel is the problem</a:t>
            </a:r>
            <a:endParaRPr lang="en-US" dirty="0"/>
          </a:p>
        </p:txBody>
      </p:sp>
    </p:spTree>
    <p:extLst>
      <p:ext uri="{BB962C8B-B14F-4D97-AF65-F5344CB8AC3E}">
        <p14:creationId xmlns:p14="http://schemas.microsoft.com/office/powerpoint/2010/main" val="27392717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asynchronous</a:t>
            </a:r>
            <a:endParaRPr lang="en-US" dirty="0">
              <a:solidFill>
                <a:srgbClr val="FFFF00"/>
              </a:solidFill>
            </a:endParaRPr>
          </a:p>
        </p:txBody>
      </p:sp>
      <p:sp>
        <p:nvSpPr>
          <p:cNvPr id="3" name="Content Placeholder 2"/>
          <p:cNvSpPr>
            <a:spLocks noGrp="1"/>
          </p:cNvSpPr>
          <p:nvPr>
            <p:ph idx="1"/>
          </p:nvPr>
        </p:nvSpPr>
        <p:spPr>
          <a:xfrm>
            <a:off x="457200" y="2780632"/>
            <a:ext cx="8229600" cy="3345531"/>
          </a:xfrm>
        </p:spPr>
        <p:txBody>
          <a:bodyPr/>
          <a:lstStyle/>
          <a:p>
            <a:pPr marL="0" indent="0" algn="ctr">
              <a:buNone/>
            </a:pPr>
            <a:r>
              <a:rPr lang="en-US" dirty="0">
                <a:solidFill>
                  <a:srgbClr val="FFFF00"/>
                </a:solidFill>
              </a:rPr>
              <a:t>t</a:t>
            </a:r>
            <a:r>
              <a:rPr lang="en-US" dirty="0" smtClean="0">
                <a:solidFill>
                  <a:srgbClr val="FFFF00"/>
                </a:solidFill>
              </a:rPr>
              <a:t>he starting point</a:t>
            </a:r>
          </a:p>
        </p:txBody>
      </p:sp>
    </p:spTree>
    <p:extLst>
      <p:ext uri="{BB962C8B-B14F-4D97-AF65-F5344CB8AC3E}">
        <p14:creationId xmlns:p14="http://schemas.microsoft.com/office/powerpoint/2010/main" val="14151497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pic>
        <p:nvPicPr>
          <p:cNvPr id="8" name="Picture 7"/>
          <p:cNvPicPr>
            <a:picLocks noChangeAspect="1"/>
          </p:cNvPicPr>
          <p:nvPr/>
        </p:nvPicPr>
        <p:blipFill>
          <a:blip r:embed="rId4"/>
          <a:stretch>
            <a:fillRect/>
          </a:stretch>
        </p:blipFill>
        <p:spPr>
          <a:xfrm>
            <a:off x="0" y="673100"/>
            <a:ext cx="9144000" cy="5510784"/>
          </a:xfrm>
          <a:prstGeom prst="rect">
            <a:avLst/>
          </a:prstGeom>
        </p:spPr>
      </p:pic>
      <p:cxnSp>
        <p:nvCxnSpPr>
          <p:cNvPr id="15" name="Straight Arrow Connector 14"/>
          <p:cNvCxnSpPr/>
          <p:nvPr/>
        </p:nvCxnSpPr>
        <p:spPr>
          <a:xfrm>
            <a:off x="4852737" y="3676316"/>
            <a:ext cx="3689684" cy="13368"/>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cxnSp>
        <p:nvCxnSpPr>
          <p:cNvPr id="16" name="Straight Arrow Connector 15"/>
          <p:cNvCxnSpPr/>
          <p:nvPr/>
        </p:nvCxnSpPr>
        <p:spPr>
          <a:xfrm>
            <a:off x="4852737" y="3708400"/>
            <a:ext cx="842210" cy="0"/>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cxnSp>
        <p:nvCxnSpPr>
          <p:cNvPr id="20" name="Straight Arrow Connector 19"/>
          <p:cNvCxnSpPr/>
          <p:nvPr/>
        </p:nvCxnSpPr>
        <p:spPr>
          <a:xfrm>
            <a:off x="4852737" y="3668295"/>
            <a:ext cx="2473158" cy="8021"/>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grpSp>
        <p:nvGrpSpPr>
          <p:cNvPr id="33" name="Group 32"/>
          <p:cNvGrpSpPr/>
          <p:nvPr/>
        </p:nvGrpSpPr>
        <p:grpSpPr>
          <a:xfrm>
            <a:off x="4114074" y="673100"/>
            <a:ext cx="4428347" cy="3702343"/>
            <a:chOff x="4114074" y="673100"/>
            <a:chExt cx="4428347" cy="3702343"/>
          </a:xfrm>
        </p:grpSpPr>
        <p:cxnSp>
          <p:nvCxnSpPr>
            <p:cNvPr id="23" name="Straight Arrow Connector 22"/>
            <p:cNvCxnSpPr/>
            <p:nvPr/>
          </p:nvCxnSpPr>
          <p:spPr>
            <a:xfrm flipV="1">
              <a:off x="4852737" y="673100"/>
              <a:ext cx="0" cy="3035303"/>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852737" y="3676316"/>
              <a:ext cx="3689684" cy="24063"/>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67608" y="3729112"/>
              <a:ext cx="2518638" cy="646331"/>
            </a:xfrm>
            <a:prstGeom prst="rect">
              <a:avLst/>
            </a:prstGeom>
            <a:noFill/>
          </p:spPr>
          <p:txBody>
            <a:bodyPr wrap="none" rtlCol="0">
              <a:spAutoFit/>
            </a:bodyPr>
            <a:lstStyle/>
            <a:p>
              <a:pPr algn="ctr"/>
              <a:r>
                <a:rPr lang="en-US" sz="3600" b="1" spc="300" dirty="0" smtClean="0">
                  <a:ln w="11430" cmpd="sng">
                    <a:solidFill>
                      <a:schemeClr val="accent1">
                        <a:tint val="10000"/>
                      </a:schemeClr>
                    </a:solidFill>
                    <a:prstDash val="solid"/>
                    <a:miter lim="800000"/>
                  </a:ln>
                  <a:effectLst>
                    <a:glow rad="228600">
                      <a:schemeClr val="bg1">
                        <a:alpha val="72000"/>
                      </a:schemeClr>
                    </a:glow>
                  </a:effectLst>
                </a:rPr>
                <a:t>Scalability</a:t>
              </a:r>
              <a:endParaRPr lang="en-US" sz="3600" b="1" spc="300" dirty="0">
                <a:ln w="11430" cmpd="sng">
                  <a:solidFill>
                    <a:schemeClr val="accent1">
                      <a:tint val="10000"/>
                    </a:schemeClr>
                  </a:solidFill>
                  <a:prstDash val="solid"/>
                  <a:miter lim="800000"/>
                </a:ln>
                <a:effectLst>
                  <a:glow rad="228600">
                    <a:schemeClr val="bg1">
                      <a:alpha val="72000"/>
                    </a:schemeClr>
                  </a:glow>
                </a:effectLst>
              </a:endParaRPr>
            </a:p>
          </p:txBody>
        </p:sp>
        <p:sp>
          <p:nvSpPr>
            <p:cNvPr id="31" name="TextBox 30"/>
            <p:cNvSpPr txBox="1"/>
            <p:nvPr/>
          </p:nvSpPr>
          <p:spPr>
            <a:xfrm rot="16200000">
              <a:off x="2913851" y="1879685"/>
              <a:ext cx="3046778" cy="646331"/>
            </a:xfrm>
            <a:prstGeom prst="rect">
              <a:avLst/>
            </a:prstGeom>
            <a:noFill/>
          </p:spPr>
          <p:txBody>
            <a:bodyPr wrap="none" rtlCol="0">
              <a:spAutoFit/>
            </a:bodyPr>
            <a:lstStyle/>
            <a:p>
              <a:r>
                <a:rPr lang="en-US" sz="3600" b="1" spc="300" dirty="0" smtClean="0">
                  <a:ln w="11430" cmpd="sng">
                    <a:solidFill>
                      <a:schemeClr val="accent1">
                        <a:tint val="10000"/>
                      </a:schemeClr>
                    </a:solidFill>
                    <a:prstDash val="solid"/>
                    <a:miter lim="800000"/>
                  </a:ln>
                  <a:effectLst>
                    <a:glow rad="228600">
                      <a:schemeClr val="bg1">
                        <a:alpha val="75000"/>
                      </a:schemeClr>
                    </a:glow>
                  </a:effectLst>
                </a:rPr>
                <a:t>Performance</a:t>
              </a:r>
              <a:endParaRPr lang="en-US" sz="3600" b="1" spc="300" dirty="0">
                <a:ln w="11430" cmpd="sng">
                  <a:solidFill>
                    <a:schemeClr val="accent1">
                      <a:tint val="10000"/>
                    </a:schemeClr>
                  </a:solidFill>
                  <a:prstDash val="solid"/>
                  <a:miter lim="800000"/>
                </a:ln>
                <a:effectLst>
                  <a:glow rad="228600">
                    <a:schemeClr val="bg1">
                      <a:alpha val="75000"/>
                    </a:schemeClr>
                  </a:glow>
                </a:effectLst>
              </a:endParaRPr>
            </a:p>
          </p:txBody>
        </p:sp>
      </p:grpSp>
    </p:spTree>
    <p:extLst>
      <p:ext uri="{BB962C8B-B14F-4D97-AF65-F5344CB8AC3E}">
        <p14:creationId xmlns:p14="http://schemas.microsoft.com/office/powerpoint/2010/main" val="2189653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at low level</a:t>
            </a:r>
            <a:endParaRPr lang="en-US" dirty="0"/>
          </a:p>
        </p:txBody>
      </p:sp>
      <p:sp>
        <p:nvSpPr>
          <p:cNvPr id="3" name="Content Placeholder 2"/>
          <p:cNvSpPr>
            <a:spLocks noGrp="1"/>
          </p:cNvSpPr>
          <p:nvPr>
            <p:ph idx="1"/>
          </p:nvPr>
        </p:nvSpPr>
        <p:spPr>
          <a:xfrm>
            <a:off x="457200" y="1600200"/>
            <a:ext cx="4301958" cy="4525963"/>
          </a:xfrm>
        </p:spPr>
        <p:txBody>
          <a:bodyPr>
            <a:normAutofit/>
          </a:bodyPr>
          <a:lstStyle/>
          <a:p>
            <a:r>
              <a:rPr lang="en-US" dirty="0"/>
              <a:t>r</a:t>
            </a:r>
            <a:r>
              <a:rPr lang="en-US" dirty="0" smtClean="0"/>
              <a:t>ead() blocks</a:t>
            </a:r>
          </a:p>
          <a:p>
            <a:pPr lvl="1"/>
            <a:r>
              <a:rPr lang="en-US" dirty="0" smtClean="0"/>
              <a:t>Thread scheduler determines which read() to call next</a:t>
            </a:r>
          </a:p>
          <a:p>
            <a:pPr lvl="2"/>
            <a:r>
              <a:rPr lang="en-US" dirty="0" smtClean="0"/>
              <a:t>Depending on which data has arrived</a:t>
            </a:r>
          </a:p>
          <a:p>
            <a:pPr lvl="1"/>
            <a:r>
              <a:rPr lang="en-US" dirty="0" smtClean="0"/>
              <a:t>Then read() continues</a:t>
            </a:r>
          </a:p>
        </p:txBody>
      </p:sp>
      <p:sp>
        <p:nvSpPr>
          <p:cNvPr id="4" name="Content Placeholder 2"/>
          <p:cNvSpPr txBox="1">
            <a:spLocks/>
          </p:cNvSpPr>
          <p:nvPr/>
        </p:nvSpPr>
        <p:spPr>
          <a:xfrm>
            <a:off x="4759158" y="1614905"/>
            <a:ext cx="430195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t>
            </a:r>
            <a:r>
              <a:rPr lang="en-US" dirty="0" smtClean="0"/>
              <a:t>elect() blocks</a:t>
            </a:r>
          </a:p>
          <a:p>
            <a:pPr lvl="1"/>
            <a:r>
              <a:rPr lang="en-US" dirty="0" smtClean="0"/>
              <a:t>Tells you which sockets have data waiting</a:t>
            </a:r>
          </a:p>
          <a:p>
            <a:pPr lvl="1"/>
            <a:r>
              <a:rPr lang="en-US" dirty="0" smtClean="0"/>
              <a:t>You decide which read() to call next</a:t>
            </a:r>
          </a:p>
          <a:p>
            <a:pPr lvl="1"/>
            <a:r>
              <a:rPr lang="en-US" dirty="0" smtClean="0"/>
              <a:t>Because data is available, read() doesn’t block</a:t>
            </a:r>
          </a:p>
        </p:txBody>
      </p:sp>
    </p:spTree>
    <p:extLst>
      <p:ext uri="{BB962C8B-B14F-4D97-AF65-F5344CB8AC3E}">
        <p14:creationId xmlns:p14="http://schemas.microsoft.com/office/powerpoint/2010/main" val="28344236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Apache, threads, blocking</a:t>
            </a:r>
          </a:p>
          <a:p>
            <a:pPr lvl="1"/>
            <a:r>
              <a:rPr lang="en-US" dirty="0" smtClean="0"/>
              <a:t>Let Unix do all the heavy lifting getting packets to the right point and scheduling who runs</a:t>
            </a:r>
          </a:p>
          <a:p>
            <a:r>
              <a:rPr lang="en-US" dirty="0" err="1" smtClean="0"/>
              <a:t>Nginx</a:t>
            </a:r>
            <a:r>
              <a:rPr lang="en-US" dirty="0" smtClean="0"/>
              <a:t>, single-threaded, non-blocking</a:t>
            </a:r>
          </a:p>
          <a:p>
            <a:pPr lvl="1"/>
            <a:r>
              <a:rPr lang="en-US" dirty="0" smtClean="0"/>
              <a:t>Let Unix handle the network stack</a:t>
            </a:r>
          </a:p>
          <a:p>
            <a:pPr lvl="1"/>
            <a:r>
              <a:rPr lang="en-US" dirty="0" smtClean="0"/>
              <a:t>…but you handle everything from that point on</a:t>
            </a:r>
            <a:endParaRPr lang="en-US" dirty="0"/>
          </a:p>
        </p:txBody>
      </p:sp>
    </p:spTree>
    <p:extLst>
      <p:ext uri="{BB962C8B-B14F-4D97-AF65-F5344CB8AC3E}">
        <p14:creationId xmlns:p14="http://schemas.microsoft.com/office/powerpoint/2010/main" val="19553448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[#1] packet scaling</a:t>
            </a:r>
            <a:endParaRPr lang="en-US" dirty="0">
              <a:solidFill>
                <a:srgbClr val="FFFF00"/>
              </a:solidFill>
            </a:endParaRPr>
          </a:p>
        </p:txBody>
      </p:sp>
      <p:sp>
        <p:nvSpPr>
          <p:cNvPr id="3" name="Content Placeholder 2"/>
          <p:cNvSpPr>
            <a:spLocks noGrp="1"/>
          </p:cNvSpPr>
          <p:nvPr>
            <p:ph idx="1"/>
          </p:nvPr>
        </p:nvSpPr>
        <p:spPr>
          <a:xfrm>
            <a:off x="457200" y="2780632"/>
            <a:ext cx="8229600" cy="3345531"/>
          </a:xfrm>
        </p:spPr>
        <p:txBody>
          <a:bodyPr/>
          <a:lstStyle/>
          <a:p>
            <a:pPr marL="0" indent="0" algn="ctr">
              <a:buNone/>
            </a:pPr>
            <a:endParaRPr lang="en-US" dirty="0" smtClean="0">
              <a:solidFill>
                <a:srgbClr val="FFFF00"/>
              </a:solidFill>
            </a:endParaRPr>
          </a:p>
        </p:txBody>
      </p:sp>
    </p:spTree>
    <p:extLst>
      <p:ext uri="{BB962C8B-B14F-4D97-AF65-F5344CB8AC3E}">
        <p14:creationId xmlns:p14="http://schemas.microsoft.com/office/powerpoint/2010/main" val="40706929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646" r="-3646"/>
          <a:stretch>
            <a:fillRect/>
          </a:stretch>
        </p:blipFill>
        <p:spPr>
          <a:xfrm>
            <a:off x="0" y="303451"/>
            <a:ext cx="9376722" cy="6554549"/>
          </a:xfrm>
        </p:spPr>
      </p:pic>
      <p:sp>
        <p:nvSpPr>
          <p:cNvPr id="5" name="Rounded Rectangle 4"/>
          <p:cNvSpPr/>
          <p:nvPr/>
        </p:nvSpPr>
        <p:spPr>
          <a:xfrm>
            <a:off x="6349785" y="429500"/>
            <a:ext cx="1282287" cy="6162397"/>
          </a:xfrm>
          <a:prstGeom prst="roundRect">
            <a:avLst/>
          </a:prstGeom>
          <a:noFill/>
          <a:ln>
            <a:solidFill>
              <a:srgbClr val="FFFF00"/>
            </a:solidFill>
          </a:ln>
          <a:effectLst>
            <a:glow rad="1016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6966270" y="481136"/>
            <a:ext cx="678295" cy="5905711"/>
          </a:xfrm>
          <a:custGeom>
            <a:avLst/>
            <a:gdLst>
              <a:gd name="connsiteX0" fmla="*/ 24659 w 734354"/>
              <a:gd name="connsiteY0" fmla="*/ 6316551 h 6882443"/>
              <a:gd name="connsiteX1" fmla="*/ 665803 w 734354"/>
              <a:gd name="connsiteY1" fmla="*/ 6316551 h 6882443"/>
              <a:gd name="connsiteX2" fmla="*/ 641143 w 734354"/>
              <a:gd name="connsiteY2" fmla="*/ 435624 h 6882443"/>
              <a:gd name="connsiteX3" fmla="*/ 0 w 734354"/>
              <a:gd name="connsiteY3" fmla="*/ 435624 h 6882443"/>
              <a:gd name="connsiteX0" fmla="*/ 24659 w 754725"/>
              <a:gd name="connsiteY0" fmla="*/ 6136627 h 6684322"/>
              <a:gd name="connsiteX1" fmla="*/ 665803 w 754725"/>
              <a:gd name="connsiteY1" fmla="*/ 6136627 h 6684322"/>
              <a:gd name="connsiteX2" fmla="*/ 678132 w 754725"/>
              <a:gd name="connsiteY2" fmla="*/ 514608 h 6684322"/>
              <a:gd name="connsiteX3" fmla="*/ 0 w 754725"/>
              <a:gd name="connsiteY3" fmla="*/ 255700 h 6684322"/>
              <a:gd name="connsiteX0" fmla="*/ 24659 w 754725"/>
              <a:gd name="connsiteY0" fmla="*/ 6104898 h 6431110"/>
              <a:gd name="connsiteX1" fmla="*/ 665803 w 754725"/>
              <a:gd name="connsiteY1" fmla="*/ 5661055 h 6431110"/>
              <a:gd name="connsiteX2" fmla="*/ 678132 w 754725"/>
              <a:gd name="connsiteY2" fmla="*/ 482879 h 6431110"/>
              <a:gd name="connsiteX3" fmla="*/ 0 w 754725"/>
              <a:gd name="connsiteY3" fmla="*/ 223971 h 6431110"/>
              <a:gd name="connsiteX0" fmla="*/ 24659 w 787850"/>
              <a:gd name="connsiteY0" fmla="*/ 6104898 h 6416201"/>
              <a:gd name="connsiteX1" fmla="*/ 665803 w 787850"/>
              <a:gd name="connsiteY1" fmla="*/ 5661055 h 6416201"/>
              <a:gd name="connsiteX2" fmla="*/ 678132 w 787850"/>
              <a:gd name="connsiteY2" fmla="*/ 482879 h 6416201"/>
              <a:gd name="connsiteX3" fmla="*/ 0 w 787850"/>
              <a:gd name="connsiteY3" fmla="*/ 223971 h 6416201"/>
              <a:gd name="connsiteX0" fmla="*/ 24659 w 709837"/>
              <a:gd name="connsiteY0" fmla="*/ 6104898 h 6328505"/>
              <a:gd name="connsiteX1" fmla="*/ 665803 w 709837"/>
              <a:gd name="connsiteY1" fmla="*/ 5661055 h 6328505"/>
              <a:gd name="connsiteX2" fmla="*/ 678132 w 709837"/>
              <a:gd name="connsiteY2" fmla="*/ 482879 h 6328505"/>
              <a:gd name="connsiteX3" fmla="*/ 0 w 709837"/>
              <a:gd name="connsiteY3" fmla="*/ 223971 h 6328505"/>
              <a:gd name="connsiteX0" fmla="*/ 24659 w 721713"/>
              <a:gd name="connsiteY0" fmla="*/ 6104898 h 6328505"/>
              <a:gd name="connsiteX1" fmla="*/ 665803 w 721713"/>
              <a:gd name="connsiteY1" fmla="*/ 5661055 h 6328505"/>
              <a:gd name="connsiteX2" fmla="*/ 678132 w 721713"/>
              <a:gd name="connsiteY2" fmla="*/ 482879 h 6328505"/>
              <a:gd name="connsiteX3" fmla="*/ 0 w 721713"/>
              <a:gd name="connsiteY3" fmla="*/ 223971 h 6328505"/>
              <a:gd name="connsiteX0" fmla="*/ 24659 w 721713"/>
              <a:gd name="connsiteY0" fmla="*/ 6104898 h 6191818"/>
              <a:gd name="connsiteX1" fmla="*/ 665803 w 721713"/>
              <a:gd name="connsiteY1" fmla="*/ 5661055 h 6191818"/>
              <a:gd name="connsiteX2" fmla="*/ 678132 w 721713"/>
              <a:gd name="connsiteY2" fmla="*/ 482879 h 6191818"/>
              <a:gd name="connsiteX3" fmla="*/ 0 w 721713"/>
              <a:gd name="connsiteY3" fmla="*/ 223971 h 6191818"/>
              <a:gd name="connsiteX0" fmla="*/ 24659 w 678295"/>
              <a:gd name="connsiteY0" fmla="*/ 5905278 h 5992198"/>
              <a:gd name="connsiteX1" fmla="*/ 665803 w 678295"/>
              <a:gd name="connsiteY1" fmla="*/ 5461435 h 5992198"/>
              <a:gd name="connsiteX2" fmla="*/ 678132 w 678295"/>
              <a:gd name="connsiteY2" fmla="*/ 283259 h 5992198"/>
              <a:gd name="connsiteX3" fmla="*/ 0 w 678295"/>
              <a:gd name="connsiteY3" fmla="*/ 24351 h 5992198"/>
              <a:gd name="connsiteX0" fmla="*/ 24659 w 678295"/>
              <a:gd name="connsiteY0" fmla="*/ 5905278 h 5905711"/>
              <a:gd name="connsiteX1" fmla="*/ 665803 w 678295"/>
              <a:gd name="connsiteY1" fmla="*/ 5461435 h 5905711"/>
              <a:gd name="connsiteX2" fmla="*/ 678132 w 678295"/>
              <a:gd name="connsiteY2" fmla="*/ 283259 h 5905711"/>
              <a:gd name="connsiteX3" fmla="*/ 0 w 678295"/>
              <a:gd name="connsiteY3" fmla="*/ 24351 h 5905711"/>
            </a:gdLst>
            <a:ahLst/>
            <a:cxnLst>
              <a:cxn ang="0">
                <a:pos x="connsiteX0" y="connsiteY0"/>
              </a:cxn>
              <a:cxn ang="0">
                <a:pos x="connsiteX1" y="connsiteY1"/>
              </a:cxn>
              <a:cxn ang="0">
                <a:pos x="connsiteX2" y="connsiteY2"/>
              </a:cxn>
              <a:cxn ang="0">
                <a:pos x="connsiteX3" y="connsiteY3"/>
              </a:cxn>
            </a:cxnLst>
            <a:rect l="l" t="t" r="r" b="b"/>
            <a:pathLst>
              <a:path w="678295" h="5905711">
                <a:moveTo>
                  <a:pt x="24659" y="5905278"/>
                </a:moveTo>
                <a:cubicBezTo>
                  <a:pt x="528122" y="5889866"/>
                  <a:pt x="680187" y="6003910"/>
                  <a:pt x="665803" y="5461435"/>
                </a:cubicBezTo>
                <a:cubicBezTo>
                  <a:pt x="651419" y="4918960"/>
                  <a:pt x="665802" y="683951"/>
                  <a:pt x="678132" y="283259"/>
                </a:cubicBezTo>
                <a:cubicBezTo>
                  <a:pt x="690462" y="-117433"/>
                  <a:pt x="0" y="24351"/>
                  <a:pt x="0" y="24351"/>
                </a:cubicBezTo>
              </a:path>
            </a:pathLst>
          </a:custGeom>
          <a:ln w="50800">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627654" y="493161"/>
            <a:ext cx="731334" cy="5893256"/>
          </a:xfrm>
          <a:custGeom>
            <a:avLst/>
            <a:gdLst>
              <a:gd name="connsiteX0" fmla="*/ 412594 w 731334"/>
              <a:gd name="connsiteY0" fmla="*/ 5769967 h 5769967"/>
              <a:gd name="connsiteX1" fmla="*/ 141341 w 731334"/>
              <a:gd name="connsiteY1" fmla="*/ 5597361 h 5769967"/>
              <a:gd name="connsiteX2" fmla="*/ 141341 w 731334"/>
              <a:gd name="connsiteY2" fmla="*/ 5375440 h 5769967"/>
              <a:gd name="connsiteX3" fmla="*/ 313957 w 731334"/>
              <a:gd name="connsiteY3" fmla="*/ 5227492 h 5769967"/>
              <a:gd name="connsiteX4" fmla="*/ 129011 w 731334"/>
              <a:gd name="connsiteY4" fmla="*/ 5141189 h 5769967"/>
              <a:gd name="connsiteX5" fmla="*/ 252308 w 731334"/>
              <a:gd name="connsiteY5" fmla="*/ 4968583 h 5769967"/>
              <a:gd name="connsiteX6" fmla="*/ 129011 w 731334"/>
              <a:gd name="connsiteY6" fmla="*/ 4808306 h 5769967"/>
              <a:gd name="connsiteX7" fmla="*/ 129011 w 731334"/>
              <a:gd name="connsiteY7" fmla="*/ 4574055 h 5769967"/>
              <a:gd name="connsiteX8" fmla="*/ 375605 w 731334"/>
              <a:gd name="connsiteY8" fmla="*/ 4426107 h 5769967"/>
              <a:gd name="connsiteX9" fmla="*/ 252308 w 731334"/>
              <a:gd name="connsiteY9" fmla="*/ 4241173 h 5769967"/>
              <a:gd name="connsiteX10" fmla="*/ 523561 w 731334"/>
              <a:gd name="connsiteY10" fmla="*/ 4154870 h 5769967"/>
              <a:gd name="connsiteX11" fmla="*/ 400264 w 731334"/>
              <a:gd name="connsiteY11" fmla="*/ 3932948 h 5769967"/>
              <a:gd name="connsiteX12" fmla="*/ 252308 w 731334"/>
              <a:gd name="connsiteY12" fmla="*/ 3723355 h 5769967"/>
              <a:gd name="connsiteX13" fmla="*/ 338616 w 731334"/>
              <a:gd name="connsiteY13" fmla="*/ 3538420 h 5769967"/>
              <a:gd name="connsiteX14" fmla="*/ 696177 w 731334"/>
              <a:gd name="connsiteY14" fmla="*/ 3489104 h 5769967"/>
              <a:gd name="connsiteX15" fmla="*/ 646858 w 731334"/>
              <a:gd name="connsiteY15" fmla="*/ 3353485 h 5769967"/>
              <a:gd name="connsiteX16" fmla="*/ 67363 w 731334"/>
              <a:gd name="connsiteY16" fmla="*/ 3230196 h 5769967"/>
              <a:gd name="connsiteX17" fmla="*/ 202990 w 731334"/>
              <a:gd name="connsiteY17" fmla="*/ 2995945 h 5769967"/>
              <a:gd name="connsiteX18" fmla="*/ 202990 w 731334"/>
              <a:gd name="connsiteY18" fmla="*/ 1972639 h 5769967"/>
              <a:gd name="connsiteX19" fmla="*/ 449583 w 731334"/>
              <a:gd name="connsiteY19" fmla="*/ 1849349 h 5769967"/>
              <a:gd name="connsiteX20" fmla="*/ 42704 w 731334"/>
              <a:gd name="connsiteY20" fmla="*/ 1639756 h 5769967"/>
              <a:gd name="connsiteX21" fmla="*/ 30374 w 731334"/>
              <a:gd name="connsiteY21" fmla="*/ 1504137 h 5769967"/>
              <a:gd name="connsiteX22" fmla="*/ 202990 w 731334"/>
              <a:gd name="connsiteY22" fmla="*/ 1430163 h 5769967"/>
              <a:gd name="connsiteX23" fmla="*/ 437253 w 731334"/>
              <a:gd name="connsiteY23" fmla="*/ 1269886 h 5769967"/>
              <a:gd name="connsiteX24" fmla="*/ 166000 w 731334"/>
              <a:gd name="connsiteY24" fmla="*/ 1146596 h 5769967"/>
              <a:gd name="connsiteX25" fmla="*/ 239979 w 731334"/>
              <a:gd name="connsiteY25" fmla="*/ 937004 h 5769967"/>
              <a:gd name="connsiteX26" fmla="*/ 67363 w 731334"/>
              <a:gd name="connsiteY26" fmla="*/ 752069 h 5769967"/>
              <a:gd name="connsiteX27" fmla="*/ 276968 w 731334"/>
              <a:gd name="connsiteY27" fmla="*/ 542476 h 5769967"/>
              <a:gd name="connsiteX28" fmla="*/ 289297 w 731334"/>
              <a:gd name="connsiteY28" fmla="*/ 382199 h 5769967"/>
              <a:gd name="connsiteX29" fmla="*/ 301627 w 731334"/>
              <a:gd name="connsiteY29" fmla="*/ 0 h 5769967"/>
              <a:gd name="connsiteX0" fmla="*/ 412594 w 731334"/>
              <a:gd name="connsiteY0" fmla="*/ 5831611 h 5831611"/>
              <a:gd name="connsiteX1" fmla="*/ 141341 w 731334"/>
              <a:gd name="connsiteY1" fmla="*/ 5659005 h 5831611"/>
              <a:gd name="connsiteX2" fmla="*/ 141341 w 731334"/>
              <a:gd name="connsiteY2" fmla="*/ 5437084 h 5831611"/>
              <a:gd name="connsiteX3" fmla="*/ 313957 w 731334"/>
              <a:gd name="connsiteY3" fmla="*/ 5289136 h 5831611"/>
              <a:gd name="connsiteX4" fmla="*/ 129011 w 731334"/>
              <a:gd name="connsiteY4" fmla="*/ 5202833 h 5831611"/>
              <a:gd name="connsiteX5" fmla="*/ 252308 w 731334"/>
              <a:gd name="connsiteY5" fmla="*/ 5030227 h 5831611"/>
              <a:gd name="connsiteX6" fmla="*/ 129011 w 731334"/>
              <a:gd name="connsiteY6" fmla="*/ 4869950 h 5831611"/>
              <a:gd name="connsiteX7" fmla="*/ 129011 w 731334"/>
              <a:gd name="connsiteY7" fmla="*/ 4635699 h 5831611"/>
              <a:gd name="connsiteX8" fmla="*/ 375605 w 731334"/>
              <a:gd name="connsiteY8" fmla="*/ 4487751 h 5831611"/>
              <a:gd name="connsiteX9" fmla="*/ 252308 w 731334"/>
              <a:gd name="connsiteY9" fmla="*/ 4302817 h 5831611"/>
              <a:gd name="connsiteX10" fmla="*/ 523561 w 731334"/>
              <a:gd name="connsiteY10" fmla="*/ 4216514 h 5831611"/>
              <a:gd name="connsiteX11" fmla="*/ 400264 w 731334"/>
              <a:gd name="connsiteY11" fmla="*/ 3994592 h 5831611"/>
              <a:gd name="connsiteX12" fmla="*/ 252308 w 731334"/>
              <a:gd name="connsiteY12" fmla="*/ 3784999 h 5831611"/>
              <a:gd name="connsiteX13" fmla="*/ 338616 w 731334"/>
              <a:gd name="connsiteY13" fmla="*/ 3600064 h 5831611"/>
              <a:gd name="connsiteX14" fmla="*/ 696177 w 731334"/>
              <a:gd name="connsiteY14" fmla="*/ 3550748 h 5831611"/>
              <a:gd name="connsiteX15" fmla="*/ 646858 w 731334"/>
              <a:gd name="connsiteY15" fmla="*/ 3415129 h 5831611"/>
              <a:gd name="connsiteX16" fmla="*/ 67363 w 731334"/>
              <a:gd name="connsiteY16" fmla="*/ 3291840 h 5831611"/>
              <a:gd name="connsiteX17" fmla="*/ 202990 w 731334"/>
              <a:gd name="connsiteY17" fmla="*/ 3057589 h 5831611"/>
              <a:gd name="connsiteX18" fmla="*/ 202990 w 731334"/>
              <a:gd name="connsiteY18" fmla="*/ 2034283 h 5831611"/>
              <a:gd name="connsiteX19" fmla="*/ 449583 w 731334"/>
              <a:gd name="connsiteY19" fmla="*/ 1910993 h 5831611"/>
              <a:gd name="connsiteX20" fmla="*/ 42704 w 731334"/>
              <a:gd name="connsiteY20" fmla="*/ 1701400 h 5831611"/>
              <a:gd name="connsiteX21" fmla="*/ 30374 w 731334"/>
              <a:gd name="connsiteY21" fmla="*/ 1565781 h 5831611"/>
              <a:gd name="connsiteX22" fmla="*/ 202990 w 731334"/>
              <a:gd name="connsiteY22" fmla="*/ 1491807 h 5831611"/>
              <a:gd name="connsiteX23" fmla="*/ 437253 w 731334"/>
              <a:gd name="connsiteY23" fmla="*/ 1331530 h 5831611"/>
              <a:gd name="connsiteX24" fmla="*/ 166000 w 731334"/>
              <a:gd name="connsiteY24" fmla="*/ 1208240 h 5831611"/>
              <a:gd name="connsiteX25" fmla="*/ 239979 w 731334"/>
              <a:gd name="connsiteY25" fmla="*/ 998648 h 5831611"/>
              <a:gd name="connsiteX26" fmla="*/ 67363 w 731334"/>
              <a:gd name="connsiteY26" fmla="*/ 813713 h 5831611"/>
              <a:gd name="connsiteX27" fmla="*/ 276968 w 731334"/>
              <a:gd name="connsiteY27" fmla="*/ 604120 h 5831611"/>
              <a:gd name="connsiteX28" fmla="*/ 289297 w 731334"/>
              <a:gd name="connsiteY28" fmla="*/ 443843 h 5831611"/>
              <a:gd name="connsiteX29" fmla="*/ 350945 w 731334"/>
              <a:gd name="connsiteY29" fmla="*/ 0 h 5831611"/>
              <a:gd name="connsiteX0" fmla="*/ 350945 w 731334"/>
              <a:gd name="connsiteY0" fmla="*/ 5893256 h 5893256"/>
              <a:gd name="connsiteX1" fmla="*/ 141341 w 731334"/>
              <a:gd name="connsiteY1" fmla="*/ 5659005 h 5893256"/>
              <a:gd name="connsiteX2" fmla="*/ 141341 w 731334"/>
              <a:gd name="connsiteY2" fmla="*/ 5437084 h 5893256"/>
              <a:gd name="connsiteX3" fmla="*/ 313957 w 731334"/>
              <a:gd name="connsiteY3" fmla="*/ 5289136 h 5893256"/>
              <a:gd name="connsiteX4" fmla="*/ 129011 w 731334"/>
              <a:gd name="connsiteY4" fmla="*/ 5202833 h 5893256"/>
              <a:gd name="connsiteX5" fmla="*/ 252308 w 731334"/>
              <a:gd name="connsiteY5" fmla="*/ 5030227 h 5893256"/>
              <a:gd name="connsiteX6" fmla="*/ 129011 w 731334"/>
              <a:gd name="connsiteY6" fmla="*/ 4869950 h 5893256"/>
              <a:gd name="connsiteX7" fmla="*/ 129011 w 731334"/>
              <a:gd name="connsiteY7" fmla="*/ 4635699 h 5893256"/>
              <a:gd name="connsiteX8" fmla="*/ 375605 w 731334"/>
              <a:gd name="connsiteY8" fmla="*/ 4487751 h 5893256"/>
              <a:gd name="connsiteX9" fmla="*/ 252308 w 731334"/>
              <a:gd name="connsiteY9" fmla="*/ 4302817 h 5893256"/>
              <a:gd name="connsiteX10" fmla="*/ 523561 w 731334"/>
              <a:gd name="connsiteY10" fmla="*/ 4216514 h 5893256"/>
              <a:gd name="connsiteX11" fmla="*/ 400264 w 731334"/>
              <a:gd name="connsiteY11" fmla="*/ 3994592 h 5893256"/>
              <a:gd name="connsiteX12" fmla="*/ 252308 w 731334"/>
              <a:gd name="connsiteY12" fmla="*/ 3784999 h 5893256"/>
              <a:gd name="connsiteX13" fmla="*/ 338616 w 731334"/>
              <a:gd name="connsiteY13" fmla="*/ 3600064 h 5893256"/>
              <a:gd name="connsiteX14" fmla="*/ 696177 w 731334"/>
              <a:gd name="connsiteY14" fmla="*/ 3550748 h 5893256"/>
              <a:gd name="connsiteX15" fmla="*/ 646858 w 731334"/>
              <a:gd name="connsiteY15" fmla="*/ 3415129 h 5893256"/>
              <a:gd name="connsiteX16" fmla="*/ 67363 w 731334"/>
              <a:gd name="connsiteY16" fmla="*/ 3291840 h 5893256"/>
              <a:gd name="connsiteX17" fmla="*/ 202990 w 731334"/>
              <a:gd name="connsiteY17" fmla="*/ 3057589 h 5893256"/>
              <a:gd name="connsiteX18" fmla="*/ 202990 w 731334"/>
              <a:gd name="connsiteY18" fmla="*/ 2034283 h 5893256"/>
              <a:gd name="connsiteX19" fmla="*/ 449583 w 731334"/>
              <a:gd name="connsiteY19" fmla="*/ 1910993 h 5893256"/>
              <a:gd name="connsiteX20" fmla="*/ 42704 w 731334"/>
              <a:gd name="connsiteY20" fmla="*/ 1701400 h 5893256"/>
              <a:gd name="connsiteX21" fmla="*/ 30374 w 731334"/>
              <a:gd name="connsiteY21" fmla="*/ 1565781 h 5893256"/>
              <a:gd name="connsiteX22" fmla="*/ 202990 w 731334"/>
              <a:gd name="connsiteY22" fmla="*/ 1491807 h 5893256"/>
              <a:gd name="connsiteX23" fmla="*/ 437253 w 731334"/>
              <a:gd name="connsiteY23" fmla="*/ 1331530 h 5893256"/>
              <a:gd name="connsiteX24" fmla="*/ 166000 w 731334"/>
              <a:gd name="connsiteY24" fmla="*/ 1208240 h 5893256"/>
              <a:gd name="connsiteX25" fmla="*/ 239979 w 731334"/>
              <a:gd name="connsiteY25" fmla="*/ 998648 h 5893256"/>
              <a:gd name="connsiteX26" fmla="*/ 67363 w 731334"/>
              <a:gd name="connsiteY26" fmla="*/ 813713 h 5893256"/>
              <a:gd name="connsiteX27" fmla="*/ 276968 w 731334"/>
              <a:gd name="connsiteY27" fmla="*/ 604120 h 5893256"/>
              <a:gd name="connsiteX28" fmla="*/ 289297 w 731334"/>
              <a:gd name="connsiteY28" fmla="*/ 443843 h 5893256"/>
              <a:gd name="connsiteX29" fmla="*/ 350945 w 731334"/>
              <a:gd name="connsiteY29" fmla="*/ 0 h 58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334" h="5893256">
                <a:moveTo>
                  <a:pt x="350945" y="5893256"/>
                </a:moveTo>
                <a:cubicBezTo>
                  <a:pt x="237923" y="5839830"/>
                  <a:pt x="176275" y="5735034"/>
                  <a:pt x="141341" y="5659005"/>
                </a:cubicBezTo>
                <a:cubicBezTo>
                  <a:pt x="106407" y="5582976"/>
                  <a:pt x="112572" y="5498729"/>
                  <a:pt x="141341" y="5437084"/>
                </a:cubicBezTo>
                <a:cubicBezTo>
                  <a:pt x="170110" y="5375439"/>
                  <a:pt x="316012" y="5328178"/>
                  <a:pt x="313957" y="5289136"/>
                </a:cubicBezTo>
                <a:cubicBezTo>
                  <a:pt x="311902" y="5250094"/>
                  <a:pt x="139286" y="5245984"/>
                  <a:pt x="129011" y="5202833"/>
                </a:cubicBezTo>
                <a:cubicBezTo>
                  <a:pt x="118736" y="5159682"/>
                  <a:pt x="252308" y="5085707"/>
                  <a:pt x="252308" y="5030227"/>
                </a:cubicBezTo>
                <a:cubicBezTo>
                  <a:pt x="252308" y="4974747"/>
                  <a:pt x="149560" y="4935705"/>
                  <a:pt x="129011" y="4869950"/>
                </a:cubicBezTo>
                <a:cubicBezTo>
                  <a:pt x="108462" y="4804195"/>
                  <a:pt x="87912" y="4699399"/>
                  <a:pt x="129011" y="4635699"/>
                </a:cubicBezTo>
                <a:cubicBezTo>
                  <a:pt x="170110" y="4571999"/>
                  <a:pt x="355056" y="4543231"/>
                  <a:pt x="375605" y="4487751"/>
                </a:cubicBezTo>
                <a:cubicBezTo>
                  <a:pt x="396154" y="4432271"/>
                  <a:pt x="227649" y="4348023"/>
                  <a:pt x="252308" y="4302817"/>
                </a:cubicBezTo>
                <a:cubicBezTo>
                  <a:pt x="276967" y="4257611"/>
                  <a:pt x="498902" y="4267885"/>
                  <a:pt x="523561" y="4216514"/>
                </a:cubicBezTo>
                <a:cubicBezTo>
                  <a:pt x="548220" y="4165143"/>
                  <a:pt x="445473" y="4066511"/>
                  <a:pt x="400264" y="3994592"/>
                </a:cubicBezTo>
                <a:cubicBezTo>
                  <a:pt x="355055" y="3922673"/>
                  <a:pt x="262583" y="3850754"/>
                  <a:pt x="252308" y="3784999"/>
                </a:cubicBezTo>
                <a:cubicBezTo>
                  <a:pt x="242033" y="3719244"/>
                  <a:pt x="264638" y="3639106"/>
                  <a:pt x="338616" y="3600064"/>
                </a:cubicBezTo>
                <a:cubicBezTo>
                  <a:pt x="412594" y="3561022"/>
                  <a:pt x="644803" y="3581570"/>
                  <a:pt x="696177" y="3550748"/>
                </a:cubicBezTo>
                <a:cubicBezTo>
                  <a:pt x="747551" y="3519926"/>
                  <a:pt x="751660" y="3458280"/>
                  <a:pt x="646858" y="3415129"/>
                </a:cubicBezTo>
                <a:cubicBezTo>
                  <a:pt x="542056" y="3371978"/>
                  <a:pt x="141341" y="3351430"/>
                  <a:pt x="67363" y="3291840"/>
                </a:cubicBezTo>
                <a:cubicBezTo>
                  <a:pt x="-6615" y="3232250"/>
                  <a:pt x="180386" y="3267182"/>
                  <a:pt x="202990" y="3057589"/>
                </a:cubicBezTo>
                <a:cubicBezTo>
                  <a:pt x="225594" y="2847996"/>
                  <a:pt x="161891" y="2225382"/>
                  <a:pt x="202990" y="2034283"/>
                </a:cubicBezTo>
                <a:cubicBezTo>
                  <a:pt x="244089" y="1843184"/>
                  <a:pt x="476297" y="1966473"/>
                  <a:pt x="449583" y="1910993"/>
                </a:cubicBezTo>
                <a:cubicBezTo>
                  <a:pt x="422869" y="1855513"/>
                  <a:pt x="112572" y="1758935"/>
                  <a:pt x="42704" y="1701400"/>
                </a:cubicBezTo>
                <a:cubicBezTo>
                  <a:pt x="-27164" y="1643865"/>
                  <a:pt x="3660" y="1600713"/>
                  <a:pt x="30374" y="1565781"/>
                </a:cubicBezTo>
                <a:cubicBezTo>
                  <a:pt x="57088" y="1530849"/>
                  <a:pt x="135177" y="1530849"/>
                  <a:pt x="202990" y="1491807"/>
                </a:cubicBezTo>
                <a:cubicBezTo>
                  <a:pt x="270803" y="1452765"/>
                  <a:pt x="443418" y="1378791"/>
                  <a:pt x="437253" y="1331530"/>
                </a:cubicBezTo>
                <a:cubicBezTo>
                  <a:pt x="431088" y="1284269"/>
                  <a:pt x="198879" y="1263720"/>
                  <a:pt x="166000" y="1208240"/>
                </a:cubicBezTo>
                <a:cubicBezTo>
                  <a:pt x="133121" y="1152760"/>
                  <a:pt x="256418" y="1064402"/>
                  <a:pt x="239979" y="998648"/>
                </a:cubicBezTo>
                <a:cubicBezTo>
                  <a:pt x="223539" y="932893"/>
                  <a:pt x="61198" y="879468"/>
                  <a:pt x="67363" y="813713"/>
                </a:cubicBezTo>
                <a:cubicBezTo>
                  <a:pt x="73528" y="747958"/>
                  <a:pt x="239979" y="665765"/>
                  <a:pt x="276968" y="604120"/>
                </a:cubicBezTo>
                <a:cubicBezTo>
                  <a:pt x="313957" y="542475"/>
                  <a:pt x="276968" y="544530"/>
                  <a:pt x="289297" y="443843"/>
                </a:cubicBezTo>
                <a:cubicBezTo>
                  <a:pt x="301626" y="343156"/>
                  <a:pt x="350945" y="0"/>
                  <a:pt x="350945" y="0"/>
                </a:cubicBezTo>
              </a:path>
            </a:pathLst>
          </a:custGeom>
          <a:ln w="50800">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9885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some?</a:t>
            </a:r>
            <a:endParaRPr lang="en-US" dirty="0"/>
          </a:p>
        </p:txBody>
      </p:sp>
      <p:sp>
        <p:nvSpPr>
          <p:cNvPr id="3" name="Content Placeholder 2"/>
          <p:cNvSpPr>
            <a:spLocks noGrp="1"/>
          </p:cNvSpPr>
          <p:nvPr>
            <p:ph idx="1"/>
          </p:nvPr>
        </p:nvSpPr>
        <p:spPr>
          <a:xfrm>
            <a:off x="457200" y="1600200"/>
            <a:ext cx="2772610" cy="4525963"/>
          </a:xfrm>
        </p:spPr>
        <p:txBody>
          <a:bodyPr>
            <a:normAutofit/>
          </a:bodyPr>
          <a:lstStyle/>
          <a:p>
            <a:r>
              <a:rPr lang="en-US" dirty="0" smtClean="0"/>
              <a:t>PF_RING</a:t>
            </a:r>
          </a:p>
          <a:p>
            <a:pPr lvl="1"/>
            <a:r>
              <a:rPr lang="en-US" dirty="0" smtClean="0"/>
              <a:t>Linux</a:t>
            </a:r>
          </a:p>
          <a:p>
            <a:pPr lvl="1"/>
            <a:r>
              <a:rPr lang="en-US" dirty="0" smtClean="0"/>
              <a:t>open-source</a:t>
            </a:r>
          </a:p>
          <a:p>
            <a:pPr lvl="1"/>
            <a:endParaRPr lang="en-US" dirty="0" smtClean="0"/>
          </a:p>
          <a:p>
            <a:pPr lvl="1"/>
            <a:endParaRPr lang="en-US" dirty="0"/>
          </a:p>
        </p:txBody>
      </p:sp>
      <p:sp>
        <p:nvSpPr>
          <p:cNvPr id="4" name="Content Placeholder 2"/>
          <p:cNvSpPr txBox="1">
            <a:spLocks/>
          </p:cNvSpPr>
          <p:nvPr/>
        </p:nvSpPr>
        <p:spPr>
          <a:xfrm>
            <a:off x="5801895" y="1600200"/>
            <a:ext cx="288490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Intel DPDK</a:t>
            </a:r>
          </a:p>
          <a:p>
            <a:pPr lvl="1"/>
            <a:r>
              <a:rPr lang="en-US" dirty="0" smtClean="0"/>
              <a:t>Linux</a:t>
            </a:r>
          </a:p>
          <a:p>
            <a:pPr lvl="1"/>
            <a:r>
              <a:rPr lang="en-US" dirty="0" smtClean="0"/>
              <a:t>License fees</a:t>
            </a:r>
          </a:p>
          <a:p>
            <a:pPr lvl="1"/>
            <a:r>
              <a:rPr lang="en-US" dirty="0" smtClean="0"/>
              <a:t>Third party support</a:t>
            </a:r>
          </a:p>
          <a:p>
            <a:pPr lvl="2"/>
            <a:r>
              <a:rPr lang="en-US" dirty="0" smtClean="0"/>
              <a:t>6WindGate</a:t>
            </a:r>
          </a:p>
          <a:p>
            <a:pPr lvl="1"/>
            <a:endParaRPr lang="en-US" dirty="0"/>
          </a:p>
        </p:txBody>
      </p:sp>
      <p:sp>
        <p:nvSpPr>
          <p:cNvPr id="5" name="Content Placeholder 2"/>
          <p:cNvSpPr txBox="1">
            <a:spLocks/>
          </p:cNvSpPr>
          <p:nvPr/>
        </p:nvSpPr>
        <p:spPr>
          <a:xfrm>
            <a:off x="3229810" y="1582821"/>
            <a:ext cx="3192379"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Netmap</a:t>
            </a:r>
            <a:endParaRPr lang="en-US" dirty="0" smtClean="0"/>
          </a:p>
          <a:p>
            <a:pPr lvl="1"/>
            <a:r>
              <a:rPr lang="en-US" dirty="0" smtClean="0"/>
              <a:t>FreeBSD</a:t>
            </a:r>
          </a:p>
          <a:p>
            <a:pPr lvl="1"/>
            <a:r>
              <a:rPr lang="en-US" dirty="0" smtClean="0"/>
              <a:t>open-source</a:t>
            </a:r>
          </a:p>
          <a:p>
            <a:pPr lvl="1"/>
            <a:endParaRPr lang="en-US" dirty="0" smtClean="0"/>
          </a:p>
          <a:p>
            <a:pPr lvl="1"/>
            <a:endParaRPr lang="en-US" dirty="0"/>
          </a:p>
        </p:txBody>
      </p:sp>
    </p:spTree>
    <p:extLst>
      <p:ext uri="{BB962C8B-B14F-4D97-AF65-F5344CB8AC3E}">
        <p14:creationId xmlns:p14="http://schemas.microsoft.com/office/powerpoint/2010/main" val="42737002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CPU clocks per packet</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l="175" r="175"/>
          <a:stretch>
            <a:fillRect/>
          </a:stretch>
        </p:blipFill>
        <p:spPr>
          <a:prstGeom prst="rect">
            <a:avLst/>
          </a:prstGeom>
        </p:spPr>
      </p:pic>
      <p:sp>
        <p:nvSpPr>
          <p:cNvPr id="7" name="Rectangle 6"/>
          <p:cNvSpPr/>
          <p:nvPr/>
        </p:nvSpPr>
        <p:spPr>
          <a:xfrm>
            <a:off x="0" y="6211669"/>
            <a:ext cx="9144000" cy="646331"/>
          </a:xfrm>
          <a:prstGeom prst="rect">
            <a:avLst/>
          </a:prstGeom>
        </p:spPr>
        <p:txBody>
          <a:bodyPr wrap="square">
            <a:spAutoFit/>
          </a:bodyPr>
          <a:lstStyle/>
          <a:p>
            <a:r>
              <a:rPr lang="en-US" dirty="0"/>
              <a:t>http://</a:t>
            </a:r>
            <a:r>
              <a:rPr lang="en-US" dirty="0" err="1"/>
              <a:t>www.intel.com</a:t>
            </a:r>
            <a:r>
              <a:rPr lang="en-US" dirty="0"/>
              <a:t>/content/dam/www/public/us/en/documents/solution-briefs/communications-packet-processing-</a:t>
            </a:r>
            <a:r>
              <a:rPr lang="en-US" dirty="0" err="1"/>
              <a:t>brief.pdf</a:t>
            </a:r>
            <a:endParaRPr lang="en-US" dirty="0"/>
          </a:p>
        </p:txBody>
      </p:sp>
    </p:spTree>
    <p:extLst>
      <p:ext uri="{BB962C8B-B14F-4D97-AF65-F5344CB8AC3E}">
        <p14:creationId xmlns:p14="http://schemas.microsoft.com/office/powerpoint/2010/main" val="27597884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User-mode network stacks</a:t>
            </a:r>
            <a:endParaRPr lang="en-US" dirty="0"/>
          </a:p>
        </p:txBody>
      </p:sp>
      <p:sp>
        <p:nvSpPr>
          <p:cNvPr id="3" name="Content Placeholder 2"/>
          <p:cNvSpPr>
            <a:spLocks noGrp="1"/>
          </p:cNvSpPr>
          <p:nvPr>
            <p:ph idx="1"/>
          </p:nvPr>
        </p:nvSpPr>
        <p:spPr/>
        <p:txBody>
          <a:bodyPr/>
          <a:lstStyle/>
          <a:p>
            <a:r>
              <a:rPr lang="en-US" dirty="0" smtClean="0"/>
              <a:t>PF_RING/DPDK get you raw packets without a stack</a:t>
            </a:r>
          </a:p>
          <a:p>
            <a:pPr lvl="1"/>
            <a:r>
              <a:rPr lang="en-US" dirty="0" smtClean="0"/>
              <a:t>Great for apps like IDS or root DNS servers</a:t>
            </a:r>
          </a:p>
          <a:p>
            <a:pPr lvl="1"/>
            <a:r>
              <a:rPr lang="en-US" dirty="0" smtClean="0"/>
              <a:t>Sucks for web servers</a:t>
            </a:r>
          </a:p>
          <a:p>
            <a:r>
              <a:rPr lang="en-US" dirty="0" smtClean="0"/>
              <a:t>There are many user-mode TCP/IP stacks available</a:t>
            </a:r>
          </a:p>
          <a:p>
            <a:pPr lvl="1"/>
            <a:r>
              <a:rPr lang="en-US" dirty="0" smtClean="0"/>
              <a:t>6windgate is the best known commercial stack, working well with DPDK</a:t>
            </a:r>
            <a:endParaRPr lang="en-US" dirty="0"/>
          </a:p>
        </p:txBody>
      </p:sp>
    </p:spTree>
    <p:extLst>
      <p:ext uri="{BB962C8B-B14F-4D97-AF65-F5344CB8AC3E}">
        <p14:creationId xmlns:p14="http://schemas.microsoft.com/office/powerpoint/2010/main" val="24788455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 vs. Data plane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05097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[#2] multi-core scaling</a:t>
            </a:r>
            <a:endParaRPr lang="en-US" dirty="0">
              <a:solidFill>
                <a:srgbClr val="FFFF00"/>
              </a:solidFill>
            </a:endParaRPr>
          </a:p>
        </p:txBody>
      </p:sp>
      <p:sp>
        <p:nvSpPr>
          <p:cNvPr id="3" name="Content Placeholder 2"/>
          <p:cNvSpPr>
            <a:spLocks noGrp="1"/>
          </p:cNvSpPr>
          <p:nvPr>
            <p:ph idx="1"/>
          </p:nvPr>
        </p:nvSpPr>
        <p:spPr>
          <a:xfrm>
            <a:off x="457200" y="2589088"/>
            <a:ext cx="8229600" cy="3537075"/>
          </a:xfrm>
        </p:spPr>
        <p:txBody>
          <a:bodyPr/>
          <a:lstStyle/>
          <a:p>
            <a:pPr marL="0" indent="0" algn="ctr">
              <a:buNone/>
            </a:pPr>
            <a:r>
              <a:rPr lang="en-US" dirty="0">
                <a:solidFill>
                  <a:srgbClr val="FFFF00"/>
                </a:solidFill>
              </a:rPr>
              <a:t>m</a:t>
            </a:r>
            <a:r>
              <a:rPr lang="en-US" dirty="0" smtClean="0">
                <a:solidFill>
                  <a:srgbClr val="FFFF00"/>
                </a:solidFill>
              </a:rPr>
              <a:t>ulti-core is not the same thing as multi-threading</a:t>
            </a:r>
          </a:p>
        </p:txBody>
      </p:sp>
    </p:spTree>
    <p:extLst>
      <p:ext uri="{BB962C8B-B14F-4D97-AF65-F5344CB8AC3E}">
        <p14:creationId xmlns:p14="http://schemas.microsoft.com/office/powerpoint/2010/main" val="28555351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code doesn’t scale past 4 cores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t="-7" b="-7"/>
          <a:stretch>
            <a:fillRect/>
          </a:stretch>
        </p:blipFill>
        <p:spPr/>
      </p:pic>
    </p:spTree>
    <p:extLst>
      <p:ext uri="{BB962C8B-B14F-4D97-AF65-F5344CB8AC3E}">
        <p14:creationId xmlns:p14="http://schemas.microsoft.com/office/powerpoint/2010/main" val="29426995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ho this talk is for</a:t>
            </a:r>
            <a:endParaRPr lang="en-US" dirty="0"/>
          </a:p>
        </p:txBody>
      </p:sp>
      <p:sp>
        <p:nvSpPr>
          <p:cNvPr id="3" name="Content Placeholder 2"/>
          <p:cNvSpPr>
            <a:spLocks noGrp="1"/>
          </p:cNvSpPr>
          <p:nvPr>
            <p:ph idx="1"/>
          </p:nvPr>
        </p:nvSpPr>
        <p:spPr/>
        <p:txBody>
          <a:bodyPr/>
          <a:lstStyle/>
          <a:p>
            <a:r>
              <a:rPr lang="en-US" dirty="0"/>
              <a:t>c</a:t>
            </a:r>
            <a:r>
              <a:rPr lang="en-US" dirty="0" smtClean="0"/>
              <a:t>oders</a:t>
            </a:r>
          </a:p>
          <a:p>
            <a:pPr lvl="1"/>
            <a:r>
              <a:rPr lang="en-US" dirty="0"/>
              <a:t>w</a:t>
            </a:r>
            <a:r>
              <a:rPr lang="en-US" dirty="0" smtClean="0"/>
              <a:t>ho write internet scale stuff</a:t>
            </a:r>
          </a:p>
          <a:p>
            <a:r>
              <a:rPr lang="en-US" dirty="0"/>
              <a:t>e</a:t>
            </a:r>
            <a:r>
              <a:rPr lang="en-US" dirty="0" smtClean="0"/>
              <a:t>veryone else</a:t>
            </a:r>
          </a:p>
          <a:p>
            <a:pPr lvl="1"/>
            <a:r>
              <a:rPr lang="en-US" dirty="0"/>
              <a:t>w</a:t>
            </a:r>
            <a:r>
              <a:rPr lang="en-US" dirty="0" smtClean="0"/>
              <a:t>ho manages internet scale stuff</a:t>
            </a:r>
          </a:p>
          <a:p>
            <a:pPr lvl="1"/>
            <a:r>
              <a:rPr lang="en-US" dirty="0"/>
              <a:t>w</a:t>
            </a:r>
            <a:r>
              <a:rPr lang="en-US" dirty="0" smtClean="0"/>
              <a:t>ho needs to know how stuff works</a:t>
            </a:r>
          </a:p>
          <a:p>
            <a:pPr lvl="1"/>
            <a:r>
              <a:rPr lang="en-US" dirty="0"/>
              <a:t>w</a:t>
            </a:r>
            <a:r>
              <a:rPr lang="en-US" dirty="0" smtClean="0"/>
              <a:t>ho needs to know what’s possible</a:t>
            </a:r>
          </a:p>
          <a:p>
            <a:pPr lvl="2"/>
            <a:r>
              <a:rPr lang="en-US" dirty="0"/>
              <a:t>t</a:t>
            </a:r>
            <a:r>
              <a:rPr lang="en-US" dirty="0" smtClean="0"/>
              <a:t>hat the limitations you are familiar with are software not hardware</a:t>
            </a:r>
            <a:endParaRPr lang="en-US" dirty="0"/>
          </a:p>
        </p:txBody>
      </p:sp>
    </p:spTree>
    <p:extLst>
      <p:ext uri="{BB962C8B-B14F-4D97-AF65-F5344CB8AC3E}">
        <p14:creationId xmlns:p14="http://schemas.microsoft.com/office/powerpoint/2010/main" val="5374829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Internet scale, code needs to use all cores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475294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Multi-threading is not the same as multi-core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Multi-threading</a:t>
            </a:r>
          </a:p>
          <a:p>
            <a:pPr lvl="1"/>
            <a:r>
              <a:rPr lang="en-US" dirty="0" smtClean="0"/>
              <a:t>More than one thread per CPU core</a:t>
            </a:r>
          </a:p>
          <a:p>
            <a:pPr lvl="1"/>
            <a:r>
              <a:rPr lang="en-US" dirty="0" smtClean="0"/>
              <a:t>Spinlock/</a:t>
            </a:r>
            <a:r>
              <a:rPr lang="en-US" dirty="0" err="1" smtClean="0"/>
              <a:t>mutex</a:t>
            </a:r>
            <a:r>
              <a:rPr lang="en-US" dirty="0" smtClean="0"/>
              <a:t> must therefore stop one thread to allow another to execute</a:t>
            </a:r>
          </a:p>
          <a:p>
            <a:pPr lvl="1"/>
            <a:r>
              <a:rPr lang="en-US" dirty="0" smtClean="0"/>
              <a:t>Each thread a different task (multi-tasking)</a:t>
            </a:r>
          </a:p>
          <a:p>
            <a:r>
              <a:rPr lang="en-US" dirty="0" smtClean="0"/>
              <a:t>Multi-core</a:t>
            </a:r>
          </a:p>
          <a:p>
            <a:pPr lvl="1"/>
            <a:r>
              <a:rPr lang="en-US" dirty="0" smtClean="0"/>
              <a:t>One thread per CPU core</a:t>
            </a:r>
          </a:p>
          <a:p>
            <a:pPr lvl="1"/>
            <a:r>
              <a:rPr lang="en-US" dirty="0" smtClean="0"/>
              <a:t>When two threads/cores access the same data, they can’t stop and wait for the other</a:t>
            </a:r>
          </a:p>
          <a:p>
            <a:pPr lvl="1"/>
            <a:r>
              <a:rPr lang="en-US" dirty="0" smtClean="0"/>
              <a:t>All threads part of the same task</a:t>
            </a:r>
            <a:endParaRPr lang="en-US" dirty="0"/>
          </a:p>
        </p:txBody>
      </p:sp>
      <p:grpSp>
        <p:nvGrpSpPr>
          <p:cNvPr id="22" name="Group 21"/>
          <p:cNvGrpSpPr/>
          <p:nvPr/>
        </p:nvGrpSpPr>
        <p:grpSpPr>
          <a:xfrm>
            <a:off x="6951579" y="1699043"/>
            <a:ext cx="1470526" cy="836864"/>
            <a:chOff x="-2540000" y="1600200"/>
            <a:chExt cx="1470526" cy="836864"/>
          </a:xfrm>
        </p:grpSpPr>
        <p:cxnSp>
          <p:nvCxnSpPr>
            <p:cNvPr id="13" name="Curved Connector 12"/>
            <p:cNvCxnSpPr/>
            <p:nvPr/>
          </p:nvCxnSpPr>
          <p:spPr>
            <a:xfrm>
              <a:off x="-2540000" y="1600200"/>
              <a:ext cx="1056105" cy="418432"/>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2540000" y="1809416"/>
              <a:ext cx="1056105" cy="20921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flipV="1">
              <a:off x="-2540000" y="2018632"/>
              <a:ext cx="1056105" cy="418432"/>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flipV="1">
              <a:off x="-2540000" y="2018632"/>
              <a:ext cx="1056105" cy="20921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483895" y="2018632"/>
              <a:ext cx="414421"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6951579" y="5498515"/>
            <a:ext cx="1470526" cy="836864"/>
            <a:chOff x="6951579" y="5498515"/>
            <a:chExt cx="1470526" cy="836864"/>
          </a:xfrm>
        </p:grpSpPr>
        <p:cxnSp>
          <p:nvCxnSpPr>
            <p:cNvPr id="24" name="Curved Connector 23"/>
            <p:cNvCxnSpPr/>
            <p:nvPr/>
          </p:nvCxnSpPr>
          <p:spPr>
            <a:xfrm flipH="1">
              <a:off x="7366000" y="5498515"/>
              <a:ext cx="1056105" cy="418432"/>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flipH="1">
              <a:off x="7366000" y="5707731"/>
              <a:ext cx="1056105" cy="209216"/>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flipH="1" flipV="1">
              <a:off x="7366000" y="5916947"/>
              <a:ext cx="1056105" cy="418432"/>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flipH="1" flipV="1">
              <a:off x="7366000" y="5916947"/>
              <a:ext cx="1056105" cy="209216"/>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951579" y="5916947"/>
              <a:ext cx="414421" cy="0"/>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244137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pin-locks, </a:t>
            </a:r>
            <a:r>
              <a:rPr lang="en-US" dirty="0" err="1" smtClean="0"/>
              <a:t>mutexes</a:t>
            </a:r>
            <a:r>
              <a:rPr lang="en-US" dirty="0" smtClean="0"/>
              <a:t>, critical sections, semaphores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534390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 waiting</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779535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n-synchronization</a:t>
            </a:r>
            <a:endParaRPr lang="en-US" dirty="0"/>
          </a:p>
        </p:txBody>
      </p:sp>
      <p:sp>
        <p:nvSpPr>
          <p:cNvPr id="3" name="Content Placeholder 2"/>
          <p:cNvSpPr>
            <a:spLocks noGrp="1"/>
          </p:cNvSpPr>
          <p:nvPr>
            <p:ph idx="1"/>
          </p:nvPr>
        </p:nvSpPr>
        <p:spPr>
          <a:xfrm>
            <a:off x="406400" y="4843381"/>
            <a:ext cx="8229600" cy="1707146"/>
          </a:xfrm>
        </p:spPr>
        <p:txBody>
          <a:bodyPr>
            <a:normAutofit lnSpcReduction="10000"/>
          </a:bodyPr>
          <a:lstStyle/>
          <a:p>
            <a:r>
              <a:rPr lang="en-US" dirty="0" smtClean="0"/>
              <a:t>core local data</a:t>
            </a:r>
          </a:p>
          <a:p>
            <a:r>
              <a:rPr lang="en-US" dirty="0"/>
              <a:t>r</a:t>
            </a:r>
            <a:r>
              <a:rPr lang="en-US" dirty="0" smtClean="0"/>
              <a:t>ing buffers</a:t>
            </a:r>
          </a:p>
          <a:p>
            <a:r>
              <a:rPr lang="en-US" dirty="0"/>
              <a:t>r</a:t>
            </a:r>
            <a:r>
              <a:rPr lang="en-US" dirty="0" smtClean="0"/>
              <a:t>ead-copy-update (RCU)</a:t>
            </a:r>
            <a:endParaRPr lang="en-US" dirty="0"/>
          </a:p>
        </p:txBody>
      </p:sp>
      <p:pic>
        <p:nvPicPr>
          <p:cNvPr id="5" name="Picture 4"/>
          <p:cNvPicPr>
            <a:picLocks noChangeAspect="1"/>
          </p:cNvPicPr>
          <p:nvPr/>
        </p:nvPicPr>
        <p:blipFill>
          <a:blip r:embed="rId3"/>
          <a:stretch>
            <a:fillRect/>
          </a:stretch>
        </p:blipFill>
        <p:spPr>
          <a:xfrm>
            <a:off x="406400" y="1350880"/>
            <a:ext cx="8318500" cy="3492500"/>
          </a:xfrm>
          <a:prstGeom prst="rect">
            <a:avLst/>
          </a:prstGeom>
        </p:spPr>
      </p:pic>
    </p:spTree>
    <p:extLst>
      <p:ext uri="{BB962C8B-B14F-4D97-AF65-F5344CB8AC3E}">
        <p14:creationId xmlns:p14="http://schemas.microsoft.com/office/powerpoint/2010/main" val="22258065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atomics</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latin typeface="Courier New"/>
                <a:cs typeface="Courier New"/>
              </a:rPr>
              <a:t>cmpxchg</a:t>
            </a:r>
            <a:endParaRPr lang="en-US" dirty="0" smtClean="0">
              <a:latin typeface="Courier New"/>
              <a:cs typeface="Courier New"/>
            </a:endParaRPr>
          </a:p>
          <a:p>
            <a:pPr marL="0" indent="0">
              <a:buNone/>
            </a:pPr>
            <a:r>
              <a:rPr lang="en-US" dirty="0" smtClean="0">
                <a:latin typeface="Courier New"/>
                <a:cs typeface="Courier New"/>
              </a:rPr>
              <a:t>lock add</a:t>
            </a:r>
          </a:p>
          <a:p>
            <a:pPr marL="0" indent="0">
              <a:buNone/>
            </a:pPr>
            <a:r>
              <a:rPr lang="en-US" dirty="0" smtClean="0">
                <a:latin typeface="Courier New"/>
                <a:cs typeface="Courier New"/>
              </a:rPr>
              <a:t>__</a:t>
            </a:r>
            <a:r>
              <a:rPr lang="en-US" dirty="0" err="1" smtClean="0">
                <a:latin typeface="Courier New"/>
                <a:cs typeface="Courier New"/>
              </a:rPr>
              <a:t>sync_fetch_and_add</a:t>
            </a:r>
            <a:r>
              <a:rPr lang="en-US" dirty="0" smtClean="0">
                <a:latin typeface="Courier New"/>
                <a:cs typeface="Courier New"/>
              </a:rPr>
              <a:t>()</a:t>
            </a:r>
          </a:p>
          <a:p>
            <a:pPr marL="0" indent="0">
              <a:buNone/>
            </a:pPr>
            <a:r>
              <a:rPr lang="en-US" dirty="0" smtClean="0">
                <a:latin typeface="Courier New"/>
                <a:cs typeface="Courier New"/>
              </a:rPr>
              <a:t>__</a:t>
            </a:r>
            <a:r>
              <a:rPr lang="en-US" dirty="0" err="1" smtClean="0">
                <a:latin typeface="Courier New"/>
                <a:cs typeface="Courier New"/>
              </a:rPr>
              <a:t>sync_bool_compare_and_swap</a:t>
            </a:r>
            <a:r>
              <a:rPr lang="en-US" dirty="0" smtClean="0">
                <a:latin typeface="Courier New"/>
                <a:cs typeface="Courier New"/>
              </a:rPr>
              <a:t>()</a:t>
            </a:r>
          </a:p>
          <a:p>
            <a:pPr marL="0" indent="0">
              <a:buNone/>
            </a:pPr>
            <a:endParaRPr lang="en-US" dirty="0"/>
          </a:p>
          <a:p>
            <a:pPr marL="0" indent="0">
              <a:buNone/>
            </a:pPr>
            <a:r>
              <a:rPr lang="en-US" dirty="0" smtClean="0"/>
              <a:t>Costs one L3 cache transaction (or 30 – 60 clock cycles, more for NUMA)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9368" y="0"/>
            <a:ext cx="3034632" cy="2664510"/>
          </a:xfrm>
          <a:prstGeom prst="rect">
            <a:avLst/>
          </a:prstGeom>
        </p:spPr>
      </p:pic>
    </p:spTree>
    <p:extLst>
      <p:ext uri="{BB962C8B-B14F-4D97-AF65-F5344CB8AC3E}">
        <p14:creationId xmlns:p14="http://schemas.microsoft.com/office/powerpoint/2010/main" val="3241073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“lock-free” data structures</a:t>
            </a:r>
            <a:endParaRPr lang="en-US" dirty="0"/>
          </a:p>
        </p:txBody>
      </p:sp>
      <p:sp>
        <p:nvSpPr>
          <p:cNvPr id="3" name="Content Placeholder 2"/>
          <p:cNvSpPr>
            <a:spLocks noGrp="1"/>
          </p:cNvSpPr>
          <p:nvPr>
            <p:ph idx="1"/>
          </p:nvPr>
        </p:nvSpPr>
        <p:spPr/>
        <p:txBody>
          <a:bodyPr>
            <a:normAutofit/>
          </a:bodyPr>
          <a:lstStyle/>
          <a:p>
            <a:r>
              <a:rPr lang="en-US" dirty="0" smtClean="0"/>
              <a:t>Atomics modify one value at a time</a:t>
            </a:r>
          </a:p>
          <a:p>
            <a:r>
              <a:rPr lang="en-US" dirty="0" smtClean="0"/>
              <a:t>Special algorithms are needed to modify more than one one value together</a:t>
            </a:r>
          </a:p>
          <a:p>
            <a:r>
              <a:rPr lang="en-US" dirty="0" smtClean="0"/>
              <a:t>These are known by many names, but “lock-free” is the best known</a:t>
            </a:r>
          </a:p>
          <a:p>
            <a:r>
              <a:rPr lang="en-US" dirty="0" smtClean="0"/>
              <a:t>Data structures: lists, queues, hash tables, etc.</a:t>
            </a:r>
            <a:endParaRPr lang="en-US" dirty="0"/>
          </a:p>
          <a:p>
            <a:r>
              <a:rPr lang="en-US" dirty="0" smtClean="0"/>
              <a:t>Memory allocators aka. </a:t>
            </a:r>
            <a:r>
              <a:rPr lang="en-US" dirty="0" err="1" smtClean="0"/>
              <a:t>malloc</a:t>
            </a:r>
            <a:r>
              <a:rPr lang="en-US" dirty="0" smtClean="0"/>
              <a:t>()</a:t>
            </a:r>
          </a:p>
        </p:txBody>
      </p:sp>
      <p:sp>
        <p:nvSpPr>
          <p:cNvPr id="4" name="Octagon 3"/>
          <p:cNvSpPr/>
          <p:nvPr/>
        </p:nvSpPr>
        <p:spPr>
          <a:xfrm>
            <a:off x="7986486" y="960438"/>
            <a:ext cx="914400" cy="914400"/>
          </a:xfrm>
          <a:prstGeom prst="octagon">
            <a:avLst/>
          </a:prstGeom>
          <a:solidFill>
            <a:srgbClr val="0EFF1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GO</a:t>
            </a:r>
            <a:endParaRPr lang="en-US" sz="2800" dirty="0">
              <a:solidFill>
                <a:schemeClr val="tx1"/>
              </a:solidFill>
            </a:endParaRPr>
          </a:p>
        </p:txBody>
      </p:sp>
    </p:spTree>
    <p:extLst>
      <p:ext uri="{BB962C8B-B14F-4D97-AF65-F5344CB8AC3E}">
        <p14:creationId xmlns:p14="http://schemas.microsoft.com/office/powerpoint/2010/main" val="8926590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afraid</a:t>
            </a:r>
            <a:endParaRPr lang="en-US" dirty="0"/>
          </a:p>
        </p:txBody>
      </p:sp>
      <p:sp>
        <p:nvSpPr>
          <p:cNvPr id="3" name="Content Placeholder 2"/>
          <p:cNvSpPr>
            <a:spLocks noGrp="1"/>
          </p:cNvSpPr>
          <p:nvPr>
            <p:ph idx="1"/>
          </p:nvPr>
        </p:nvSpPr>
        <p:spPr/>
        <p:txBody>
          <a:bodyPr>
            <a:normAutofit/>
          </a:bodyPr>
          <a:lstStyle/>
          <a:p>
            <a:r>
              <a:rPr lang="en-US" dirty="0" smtClean="0"/>
              <a:t>The ABA problem</a:t>
            </a:r>
          </a:p>
          <a:p>
            <a:pPr lvl="1"/>
            <a:r>
              <a:rPr lang="en-US" dirty="0" smtClean="0"/>
              <a:t>You expect the value in memory to be A</a:t>
            </a:r>
          </a:p>
          <a:p>
            <a:pPr lvl="1"/>
            <a:r>
              <a:rPr lang="en-US" dirty="0" smtClean="0"/>
              <a:t>…but in the meantime it’s changed from A to B and back to A again</a:t>
            </a:r>
          </a:p>
          <a:p>
            <a:r>
              <a:rPr lang="en-US" dirty="0" smtClean="0"/>
              <a:t>The memory model problem</a:t>
            </a:r>
          </a:p>
          <a:p>
            <a:pPr lvl="1"/>
            <a:r>
              <a:rPr lang="en-US" dirty="0" smtClean="0"/>
              <a:t>X86 and ARM have different memory models</a:t>
            </a:r>
          </a:p>
          <a:p>
            <a:pPr lvl="1"/>
            <a:r>
              <a:rPr lang="en-US" dirty="0" smtClean="0"/>
              <a:t>Multi-core code written for one can mysteriously fail on the other</a:t>
            </a:r>
            <a:endParaRPr lang="en-US" dirty="0"/>
          </a:p>
        </p:txBody>
      </p:sp>
    </p:spTree>
    <p:extLst>
      <p:ext uri="{BB962C8B-B14F-4D97-AF65-F5344CB8AC3E}">
        <p14:creationId xmlns:p14="http://schemas.microsoft.com/office/powerpoint/2010/main" val="28299939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4714" y="2866570"/>
            <a:ext cx="4989286" cy="3991429"/>
          </a:xfrm>
          <a:prstGeom prst="rect">
            <a:avLst/>
          </a:prstGeom>
        </p:spPr>
      </p:pic>
      <p:sp>
        <p:nvSpPr>
          <p:cNvPr id="2" name="Title 1"/>
          <p:cNvSpPr>
            <a:spLocks noGrp="1"/>
          </p:cNvSpPr>
          <p:nvPr>
            <p:ph type="title"/>
          </p:nvPr>
        </p:nvSpPr>
        <p:spPr/>
        <p:txBody>
          <a:bodyPr/>
          <a:lstStyle/>
          <a:p>
            <a:r>
              <a:rPr lang="en-US" dirty="0" smtClean="0"/>
              <a:t>Threading models</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715" y="1417638"/>
            <a:ext cx="3029806" cy="2139043"/>
          </a:xfrm>
          <a:prstGeom prst="rect">
            <a:avLst/>
          </a:prstGeom>
        </p:spPr>
      </p:pic>
      <p:sp>
        <p:nvSpPr>
          <p:cNvPr id="7" name="Content Placeholder 2"/>
          <p:cNvSpPr>
            <a:spLocks noGrp="1"/>
          </p:cNvSpPr>
          <p:nvPr>
            <p:ph idx="1"/>
          </p:nvPr>
        </p:nvSpPr>
        <p:spPr>
          <a:xfrm>
            <a:off x="4299857" y="1640114"/>
            <a:ext cx="4532086" cy="1629229"/>
          </a:xfrm>
        </p:spPr>
        <p:txBody>
          <a:bodyPr/>
          <a:lstStyle/>
          <a:p>
            <a:pPr marL="0" indent="0">
              <a:buNone/>
            </a:pPr>
            <a:r>
              <a:rPr lang="en-US" dirty="0" smtClean="0"/>
              <a:t>Pipelined – each thread does a little work, then hands off to another</a:t>
            </a:r>
            <a:endParaRPr lang="en-US" dirty="0"/>
          </a:p>
        </p:txBody>
      </p:sp>
      <p:sp>
        <p:nvSpPr>
          <p:cNvPr id="8" name="Content Placeholder 2"/>
          <p:cNvSpPr txBox="1">
            <a:spLocks/>
          </p:cNvSpPr>
          <p:nvPr/>
        </p:nvSpPr>
        <p:spPr>
          <a:xfrm>
            <a:off x="457199" y="4154714"/>
            <a:ext cx="3842657" cy="18941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Worker – each thread does the same sort of work, from begin to end</a:t>
            </a:r>
            <a:endParaRPr lang="en-US" dirty="0"/>
          </a:p>
        </p:txBody>
      </p:sp>
    </p:spTree>
    <p:extLst>
      <p:ext uri="{BB962C8B-B14F-4D97-AF65-F5344CB8AC3E}">
        <p14:creationId xmlns:p14="http://schemas.microsoft.com/office/powerpoint/2010/main" val="14754628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Howto</a:t>
            </a:r>
            <a:r>
              <a:rPr lang="en-US" dirty="0" smtClean="0"/>
              <a:t>: core per thread</a:t>
            </a:r>
            <a:endParaRPr lang="en-US" dirty="0"/>
          </a:p>
        </p:txBody>
      </p:sp>
      <p:sp>
        <p:nvSpPr>
          <p:cNvPr id="3" name="Content Placeholder 2"/>
          <p:cNvSpPr>
            <a:spLocks noGrp="1"/>
          </p:cNvSpPr>
          <p:nvPr>
            <p:ph idx="1"/>
          </p:nvPr>
        </p:nvSpPr>
        <p:spPr/>
        <p:txBody>
          <a:bodyPr>
            <a:normAutofit lnSpcReduction="10000"/>
          </a:bodyPr>
          <a:lstStyle/>
          <a:p>
            <a:r>
              <a:rPr lang="en-US" dirty="0" err="1" smtClean="0">
                <a:latin typeface="Consolas"/>
                <a:cs typeface="Consolas"/>
              </a:rPr>
              <a:t>maxcpus</a:t>
            </a:r>
            <a:r>
              <a:rPr lang="en-US" dirty="0" smtClean="0">
                <a:latin typeface="Consolas"/>
                <a:cs typeface="Consolas"/>
              </a:rPr>
              <a:t>=2</a:t>
            </a:r>
          </a:p>
          <a:p>
            <a:pPr lvl="1"/>
            <a:r>
              <a:rPr lang="en-US" dirty="0" smtClean="0"/>
              <a:t>Boot </a:t>
            </a:r>
            <a:r>
              <a:rPr lang="en-US" dirty="0" err="1" smtClean="0"/>
              <a:t>param</a:t>
            </a:r>
            <a:r>
              <a:rPr lang="en-US" dirty="0" smtClean="0"/>
              <a:t> to make Linux use only the first two cores</a:t>
            </a:r>
          </a:p>
          <a:p>
            <a:r>
              <a:rPr lang="en-US" dirty="0" err="1" smtClean="0">
                <a:latin typeface="Consolas"/>
                <a:cs typeface="Consolas"/>
              </a:rPr>
              <a:t>pthread_setaffinity_np</a:t>
            </a:r>
            <a:r>
              <a:rPr lang="en-US" dirty="0" smtClean="0">
                <a:latin typeface="Consolas"/>
                <a:cs typeface="Consolas"/>
              </a:rPr>
              <a:t>()</a:t>
            </a:r>
          </a:p>
          <a:p>
            <a:pPr lvl="1"/>
            <a:r>
              <a:rPr lang="en-US" dirty="0" smtClean="0"/>
              <a:t>Configure the current thread to run on the third core (or higher)</a:t>
            </a:r>
          </a:p>
          <a:p>
            <a:r>
              <a:rPr lang="en-US" dirty="0" smtClean="0"/>
              <a:t> </a:t>
            </a:r>
            <a:r>
              <a:rPr lang="en-US" dirty="0" smtClean="0">
                <a:latin typeface="Consolas"/>
                <a:cs typeface="Consolas"/>
              </a:rPr>
              <a:t>/</a:t>
            </a:r>
            <a:r>
              <a:rPr lang="en-US" dirty="0" err="1" smtClean="0">
                <a:latin typeface="Consolas"/>
                <a:cs typeface="Consolas"/>
              </a:rPr>
              <a:t>proc</a:t>
            </a:r>
            <a:r>
              <a:rPr lang="en-US" dirty="0" smtClean="0">
                <a:latin typeface="Consolas"/>
                <a:cs typeface="Consolas"/>
              </a:rPr>
              <a:t>/</a:t>
            </a:r>
            <a:r>
              <a:rPr lang="en-US" dirty="0" err="1" smtClean="0">
                <a:latin typeface="Consolas"/>
                <a:cs typeface="Consolas"/>
              </a:rPr>
              <a:t>irq</a:t>
            </a:r>
            <a:r>
              <a:rPr lang="en-US" dirty="0" smtClean="0">
                <a:latin typeface="Consolas"/>
                <a:cs typeface="Consolas"/>
              </a:rPr>
              <a:t>/</a:t>
            </a:r>
            <a:r>
              <a:rPr lang="en-US" dirty="0" err="1" smtClean="0">
                <a:latin typeface="Consolas"/>
                <a:cs typeface="Consolas"/>
              </a:rPr>
              <a:t>smp_affinity</a:t>
            </a:r>
            <a:endParaRPr lang="en-US" dirty="0" smtClean="0">
              <a:latin typeface="Consolas"/>
              <a:cs typeface="Consolas"/>
            </a:endParaRPr>
          </a:p>
          <a:p>
            <a:pPr lvl="1"/>
            <a:r>
              <a:rPr lang="en-US" dirty="0" smtClean="0"/>
              <a:t>Configure which CPU core handles which interrupts</a:t>
            </a:r>
          </a:p>
          <a:p>
            <a:pPr lvl="1"/>
            <a:endParaRPr lang="en-US" dirty="0"/>
          </a:p>
        </p:txBody>
      </p:sp>
    </p:spTree>
    <p:extLst>
      <p:ext uri="{BB962C8B-B14F-4D97-AF65-F5344CB8AC3E}">
        <p14:creationId xmlns:p14="http://schemas.microsoft.com/office/powerpoint/2010/main" val="18611466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ow this talk is organized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c10k – Internet scalability for the last decade</a:t>
            </a:r>
          </a:p>
          <a:p>
            <a:r>
              <a:rPr lang="en-US" dirty="0" smtClean="0"/>
              <a:t>C10M – Internet scalability for the next decade</a:t>
            </a:r>
          </a:p>
          <a:p>
            <a:r>
              <a:rPr lang="en-US" dirty="0"/>
              <a:t>T</a:t>
            </a:r>
            <a:r>
              <a:rPr lang="en-US" dirty="0" smtClean="0"/>
              <a:t>he kernel</a:t>
            </a:r>
          </a:p>
          <a:p>
            <a:r>
              <a:rPr lang="en-US" dirty="0"/>
              <a:t>A</a:t>
            </a:r>
            <a:r>
              <a:rPr lang="en-US" dirty="0" smtClean="0"/>
              <a:t>synchronous</a:t>
            </a:r>
          </a:p>
          <a:p>
            <a:r>
              <a:rPr lang="en-US" dirty="0"/>
              <a:t>1</a:t>
            </a:r>
            <a:r>
              <a:rPr lang="en-US" dirty="0" smtClean="0"/>
              <a:t>. packet scalability</a:t>
            </a:r>
          </a:p>
          <a:p>
            <a:r>
              <a:rPr lang="en-US" dirty="0"/>
              <a:t>2</a:t>
            </a:r>
            <a:r>
              <a:rPr lang="en-US" dirty="0" smtClean="0"/>
              <a:t>. </a:t>
            </a:r>
            <a:r>
              <a:rPr lang="en-US" dirty="0"/>
              <a:t>multi-core scalability</a:t>
            </a:r>
          </a:p>
          <a:p>
            <a:r>
              <a:rPr lang="en-US" dirty="0"/>
              <a:t>3</a:t>
            </a:r>
            <a:r>
              <a:rPr lang="en-US" dirty="0" smtClean="0"/>
              <a:t>. </a:t>
            </a:r>
            <a:r>
              <a:rPr lang="en-US" dirty="0"/>
              <a:t>memory scalability</a:t>
            </a:r>
          </a:p>
          <a:p>
            <a:r>
              <a:rPr lang="en-US" dirty="0"/>
              <a:t>Q</a:t>
            </a:r>
            <a:r>
              <a:rPr lang="en-US" dirty="0" smtClean="0"/>
              <a:t>uestions</a:t>
            </a:r>
          </a:p>
          <a:p>
            <a:r>
              <a:rPr lang="en-US" strike="sngStrike" dirty="0" smtClean="0"/>
              <a:t>bonus. state machine parsers</a:t>
            </a:r>
          </a:p>
          <a:p>
            <a:r>
              <a:rPr lang="en-US" strike="sngStrike" dirty="0" smtClean="0"/>
              <a:t>bonus. attacks on scalability</a:t>
            </a:r>
          </a:p>
          <a:p>
            <a:r>
              <a:rPr lang="en-US" strike="sngStrike" dirty="0" smtClean="0"/>
              <a:t>bonus. </a:t>
            </a:r>
            <a:r>
              <a:rPr lang="en-US" strike="sngStrike" dirty="0"/>
              <a:t>language scalability</a:t>
            </a:r>
          </a:p>
          <a:p>
            <a:endParaRPr lang="en-US" b="1" dirty="0" smtClean="0"/>
          </a:p>
          <a:p>
            <a:endParaRPr lang="en-US" dirty="0"/>
          </a:p>
        </p:txBody>
      </p:sp>
    </p:spTree>
    <p:extLst>
      <p:ext uri="{BB962C8B-B14F-4D97-AF65-F5344CB8AC3E}">
        <p14:creationId xmlns:p14="http://schemas.microsoft.com/office/powerpoint/2010/main" val="8796056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[#3] CPU and memory</a:t>
            </a:r>
            <a:endParaRPr lang="en-US" dirty="0">
              <a:solidFill>
                <a:srgbClr val="FFFF00"/>
              </a:solidFill>
            </a:endParaRPr>
          </a:p>
        </p:txBody>
      </p:sp>
      <p:sp>
        <p:nvSpPr>
          <p:cNvPr id="3" name="Content Placeholder 2"/>
          <p:cNvSpPr>
            <a:spLocks noGrp="1"/>
          </p:cNvSpPr>
          <p:nvPr>
            <p:ph idx="1"/>
          </p:nvPr>
        </p:nvSpPr>
        <p:spPr>
          <a:xfrm>
            <a:off x="457200" y="2589088"/>
            <a:ext cx="8229600" cy="3537075"/>
          </a:xfrm>
        </p:spPr>
        <p:txBody>
          <a:bodyPr/>
          <a:lstStyle/>
          <a:p>
            <a:pPr marL="0" indent="0" algn="ctr">
              <a:buNone/>
            </a:pPr>
            <a:r>
              <a:rPr lang="en-US" dirty="0">
                <a:solidFill>
                  <a:srgbClr val="FFFF00"/>
                </a:solidFill>
              </a:rPr>
              <a:t>a</a:t>
            </a:r>
            <a:r>
              <a:rPr lang="en-US" dirty="0" smtClean="0">
                <a:solidFill>
                  <a:srgbClr val="FFFF00"/>
                </a:solidFill>
              </a:rPr>
              <a:t>t scale, every pointer is a cache miss</a:t>
            </a:r>
          </a:p>
        </p:txBody>
      </p:sp>
    </p:spTree>
    <p:extLst>
      <p:ext uri="{BB962C8B-B14F-4D97-AF65-F5344CB8AC3E}">
        <p14:creationId xmlns:p14="http://schemas.microsoft.com/office/powerpoint/2010/main" val="25105875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Oval 5"/>
          <p:cNvSpPr>
            <a:spLocks noChangeAspect="1"/>
          </p:cNvSpPr>
          <p:nvPr/>
        </p:nvSpPr>
        <p:spPr>
          <a:xfrm>
            <a:off x="6503596" y="5342709"/>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83882" y="274638"/>
            <a:ext cx="5782666" cy="5782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09787" y="5595639"/>
            <a:ext cx="2187618" cy="461665"/>
          </a:xfrm>
          <a:prstGeom prst="rect">
            <a:avLst/>
          </a:prstGeom>
          <a:noFill/>
        </p:spPr>
        <p:txBody>
          <a:bodyPr wrap="none" rtlCol="0">
            <a:spAutoFit/>
          </a:bodyPr>
          <a:lstStyle/>
          <a:p>
            <a:r>
              <a:rPr lang="en-US" sz="2400" b="1" dirty="0" smtClean="0"/>
              <a:t>20meg L3 cache</a:t>
            </a:r>
            <a:endParaRPr lang="en-US" sz="2400" b="1" dirty="0"/>
          </a:p>
        </p:txBody>
      </p:sp>
      <p:sp>
        <p:nvSpPr>
          <p:cNvPr id="10" name="TextBox 9"/>
          <p:cNvSpPr txBox="1"/>
          <p:nvPr/>
        </p:nvSpPr>
        <p:spPr>
          <a:xfrm>
            <a:off x="1377053" y="2545841"/>
            <a:ext cx="3598762" cy="1200328"/>
          </a:xfrm>
          <a:prstGeom prst="rect">
            <a:avLst/>
          </a:prstGeom>
          <a:noFill/>
        </p:spPr>
        <p:txBody>
          <a:bodyPr wrap="none" rtlCol="0">
            <a:spAutoFit/>
          </a:bodyPr>
          <a:lstStyle/>
          <a:p>
            <a:pPr algn="ctr"/>
            <a:r>
              <a:rPr lang="en-US" sz="2400" b="1" dirty="0" smtClean="0"/>
              <a:t>20 gigabyte memory</a:t>
            </a:r>
          </a:p>
          <a:p>
            <a:pPr algn="ctr"/>
            <a:r>
              <a:rPr lang="en-US" sz="2400" b="1" dirty="0" smtClean="0"/>
              <a:t>(2k per connection</a:t>
            </a:r>
          </a:p>
          <a:p>
            <a:pPr algn="ctr"/>
            <a:r>
              <a:rPr lang="en-US" sz="2400" b="1" dirty="0"/>
              <a:t>f</a:t>
            </a:r>
            <a:r>
              <a:rPr lang="en-US" sz="2400" b="1" dirty="0" smtClean="0"/>
              <a:t>or 10 million connections)</a:t>
            </a:r>
            <a:endParaRPr lang="en-US" sz="2400" b="1" dirty="0"/>
          </a:p>
        </p:txBody>
      </p:sp>
    </p:spTree>
    <p:extLst>
      <p:ext uri="{BB962C8B-B14F-4D97-AF65-F5344CB8AC3E}">
        <p14:creationId xmlns:p14="http://schemas.microsoft.com/office/powerpoint/2010/main" val="735256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373887" y="-6812283"/>
            <a:ext cx="13670283" cy="13670287"/>
            <a:chOff x="-3657600" y="-323897"/>
            <a:chExt cx="3657600" cy="3657602"/>
          </a:xfrm>
        </p:grpSpPr>
        <p:sp>
          <p:nvSpPr>
            <p:cNvPr id="21" name="Oval 20"/>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3000000">
              <a:off x="-3657599" y="-323895"/>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glow rad="228600">
                      <a:schemeClr val="accent1">
                        <a:satMod val="175000"/>
                        <a:alpha val="40000"/>
                      </a:schemeClr>
                    </a:glow>
                    <a:outerShdw blurRad="41275" dist="20320" dir="1800000" algn="tl" rotWithShape="0">
                      <a:srgbClr val="000000">
                        <a:alpha val="40000"/>
                      </a:srgbClr>
                    </a:outerShdw>
                  </a:effectLst>
                </a:rPr>
                <a:t> main memory– 300 cycles </a:t>
              </a:r>
            </a:p>
          </p:txBody>
        </p:sp>
      </p:grpSp>
      <p:grpSp>
        <p:nvGrpSpPr>
          <p:cNvPr id="17" name="Group 16"/>
          <p:cNvGrpSpPr/>
          <p:nvPr/>
        </p:nvGrpSpPr>
        <p:grpSpPr>
          <a:xfrm>
            <a:off x="4474972" y="-2711198"/>
            <a:ext cx="5468112" cy="5468113"/>
            <a:chOff x="-3657600" y="-323897"/>
            <a:chExt cx="3657600" cy="3657601"/>
          </a:xfrm>
        </p:grpSpPr>
        <p:sp>
          <p:nvSpPr>
            <p:cNvPr id="18" name="Oval 17"/>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L3 cache – 30 cycles</a:t>
              </a:r>
            </a:p>
          </p:txBody>
        </p:sp>
      </p:grpSp>
      <p:grpSp>
        <p:nvGrpSpPr>
          <p:cNvPr id="14" name="Group 13"/>
          <p:cNvGrpSpPr/>
          <p:nvPr/>
        </p:nvGrpSpPr>
        <p:grpSpPr>
          <a:xfrm>
            <a:off x="5105908" y="-2080262"/>
            <a:ext cx="4206240" cy="4206241"/>
            <a:chOff x="-3657600" y="-323897"/>
            <a:chExt cx="3657600" cy="3657601"/>
          </a:xfrm>
        </p:grpSpPr>
        <p:sp>
          <p:nvSpPr>
            <p:cNvPr id="15" name="Oval 14"/>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L2 cache – 12 cycles</a:t>
              </a:r>
            </a:p>
          </p:txBody>
        </p:sp>
      </p:grpSp>
      <p:grpSp>
        <p:nvGrpSpPr>
          <p:cNvPr id="13" name="Group 12"/>
          <p:cNvGrpSpPr/>
          <p:nvPr/>
        </p:nvGrpSpPr>
        <p:grpSpPr>
          <a:xfrm>
            <a:off x="5380228" y="-1805942"/>
            <a:ext cx="3657600" cy="3657601"/>
            <a:chOff x="-3657600" y="-323897"/>
            <a:chExt cx="3657600" cy="3657601"/>
          </a:xfrm>
        </p:grpSpPr>
        <p:sp>
          <p:nvSpPr>
            <p:cNvPr id="8" name="Oval 7"/>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smtClean="0"/>
            </a:p>
            <a:p>
              <a:pPr algn="ctr"/>
              <a:r>
                <a:rPr lang="en-US" sz="4000" dirty="0" smtClean="0"/>
                <a:t>CPU</a:t>
              </a:r>
              <a:endParaRPr lang="en-US" sz="4000" dirty="0"/>
            </a:p>
          </p:txBody>
        </p:sp>
        <p:sp>
          <p:nvSpPr>
            <p:cNvPr id="12" name="Rectangle 11"/>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L1 cache – 4 cycles</a:t>
              </a:r>
            </a:p>
          </p:txBody>
        </p:sp>
      </p:grpSp>
    </p:spTree>
    <p:extLst>
      <p:ext uri="{BB962C8B-B14F-4D97-AF65-F5344CB8AC3E}">
        <p14:creationId xmlns:p14="http://schemas.microsoft.com/office/powerpoint/2010/main" val="912619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4503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5895" y="969211"/>
            <a:ext cx="3302000" cy="1143000"/>
          </a:xfrm>
        </p:spPr>
        <p:txBody>
          <a:bodyPr/>
          <a:lstStyle/>
          <a:p>
            <a:pPr algn="l"/>
            <a:r>
              <a:rPr lang="en-US" dirty="0" smtClean="0">
                <a:solidFill>
                  <a:schemeClr val="bg1"/>
                </a:solidFill>
              </a:rPr>
              <a:t>budget</a:t>
            </a:r>
            <a:endParaRPr lang="en-US" dirty="0">
              <a:solidFill>
                <a:schemeClr val="bg1"/>
              </a:solidFill>
            </a:endParaRPr>
          </a:p>
        </p:txBody>
      </p:sp>
      <p:sp>
        <p:nvSpPr>
          <p:cNvPr id="3" name="Content Placeholder 2"/>
          <p:cNvSpPr>
            <a:spLocks noGrp="1"/>
          </p:cNvSpPr>
          <p:nvPr>
            <p:ph idx="1"/>
          </p:nvPr>
        </p:nvSpPr>
        <p:spPr>
          <a:xfrm>
            <a:off x="457200" y="3636211"/>
            <a:ext cx="8229600" cy="2833520"/>
          </a:xfrm>
        </p:spPr>
        <p:txBody>
          <a:bodyPr>
            <a:normAutofit lnSpcReduction="10000"/>
          </a:bodyPr>
          <a:lstStyle/>
          <a:p>
            <a:pPr marL="0" indent="0">
              <a:buNone/>
            </a:pPr>
            <a:r>
              <a:rPr lang="en-US" dirty="0" smtClean="0">
                <a:solidFill>
                  <a:schemeClr val="bg1"/>
                </a:solidFill>
              </a:rPr>
              <a:t>200 clocks/</a:t>
            </a:r>
            <a:r>
              <a:rPr lang="en-US" dirty="0" err="1" smtClean="0">
                <a:solidFill>
                  <a:schemeClr val="bg1"/>
                </a:solidFill>
              </a:rPr>
              <a:t>pkt</a:t>
            </a:r>
            <a:r>
              <a:rPr lang="en-US" dirty="0" smtClean="0">
                <a:solidFill>
                  <a:schemeClr val="bg1"/>
                </a:solidFill>
              </a:rPr>
              <a:t> overhead</a:t>
            </a:r>
          </a:p>
          <a:p>
            <a:pPr marL="0" indent="0">
              <a:buNone/>
            </a:pPr>
            <a:r>
              <a:rPr lang="en-US" dirty="0" smtClean="0">
                <a:solidFill>
                  <a:schemeClr val="bg1"/>
                </a:solidFill>
              </a:rPr>
              <a:t>1400 clocks/</a:t>
            </a:r>
            <a:r>
              <a:rPr lang="en-US" dirty="0" err="1" smtClean="0">
                <a:solidFill>
                  <a:schemeClr val="bg1"/>
                </a:solidFill>
              </a:rPr>
              <a:t>pkt</a:t>
            </a:r>
            <a:r>
              <a:rPr lang="en-US" dirty="0" smtClean="0">
                <a:solidFill>
                  <a:schemeClr val="bg1"/>
                </a:solidFill>
              </a:rPr>
              <a:t> remaining</a:t>
            </a:r>
          </a:p>
          <a:p>
            <a:pPr marL="0" indent="0">
              <a:buNone/>
            </a:pPr>
            <a:r>
              <a:rPr lang="en-US" dirty="0" smtClean="0">
                <a:solidFill>
                  <a:schemeClr val="bg1"/>
                </a:solidFill>
              </a:rPr>
              <a:t>300 clocks cache miss</a:t>
            </a:r>
          </a:p>
          <a:p>
            <a:pPr marL="0" indent="0">
              <a:buNone/>
            </a:pPr>
            <a:r>
              <a:rPr lang="en-US" dirty="0" smtClean="0">
                <a:solidFill>
                  <a:schemeClr val="bg1"/>
                </a:solidFill>
              </a:rPr>
              <a:t>-----------------</a:t>
            </a:r>
          </a:p>
          <a:p>
            <a:pPr marL="0" indent="0">
              <a:buNone/>
            </a:pPr>
            <a:r>
              <a:rPr lang="en-US" dirty="0" smtClean="0">
                <a:solidFill>
                  <a:schemeClr val="bg1"/>
                </a:solidFill>
              </a:rPr>
              <a:t> </a:t>
            </a:r>
            <a:r>
              <a:rPr lang="en-US" dirty="0">
                <a:solidFill>
                  <a:schemeClr val="bg1"/>
                </a:solidFill>
              </a:rPr>
              <a:t>4</a:t>
            </a:r>
            <a:r>
              <a:rPr lang="en-US" dirty="0" smtClean="0">
                <a:solidFill>
                  <a:schemeClr val="bg1"/>
                </a:solidFill>
              </a:rPr>
              <a:t> cache misses per packet</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4491788" y="0"/>
            <a:ext cx="4652211" cy="3489158"/>
          </a:xfrm>
          <a:prstGeom prst="rect">
            <a:avLst/>
          </a:prstGeom>
        </p:spPr>
      </p:pic>
    </p:spTree>
    <p:extLst>
      <p:ext uri="{BB962C8B-B14F-4D97-AF65-F5344CB8AC3E}">
        <p14:creationId xmlns:p14="http://schemas.microsoft.com/office/powerpoint/2010/main" val="21326339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a:t>
            </a:r>
            <a:endParaRPr lang="en-US" dirty="0"/>
          </a:p>
        </p:txBody>
      </p:sp>
      <p:sp>
        <p:nvSpPr>
          <p:cNvPr id="3" name="Content Placeholder 2"/>
          <p:cNvSpPr>
            <a:spLocks noGrp="1"/>
          </p:cNvSpPr>
          <p:nvPr>
            <p:ph idx="1"/>
          </p:nvPr>
        </p:nvSpPr>
        <p:spPr/>
        <p:txBody>
          <a:bodyPr>
            <a:normAutofit/>
          </a:bodyPr>
          <a:lstStyle/>
          <a:p>
            <a:r>
              <a:rPr lang="en-US" dirty="0" smtClean="0"/>
              <a:t>32-gigs of RAM needs 64-megs of page tables</a:t>
            </a:r>
          </a:p>
          <a:p>
            <a:pPr lvl="1"/>
            <a:r>
              <a:rPr lang="en-US" dirty="0" smtClean="0"/>
              <a:t>page tables don’t fit in the cache</a:t>
            </a:r>
          </a:p>
          <a:p>
            <a:pPr lvl="1"/>
            <a:r>
              <a:rPr lang="en-US" dirty="0"/>
              <a:t>e</a:t>
            </a:r>
            <a:r>
              <a:rPr lang="en-US" dirty="0" smtClean="0"/>
              <a:t>very cache miss is doubled</a:t>
            </a:r>
          </a:p>
          <a:p>
            <a:r>
              <a:rPr lang="en-US" dirty="0"/>
              <a:t>s</a:t>
            </a:r>
            <a:r>
              <a:rPr lang="en-US" dirty="0" smtClean="0"/>
              <a:t>olution: huge pages</a:t>
            </a:r>
          </a:p>
          <a:p>
            <a:pPr lvl="1"/>
            <a:r>
              <a:rPr lang="en-US" dirty="0" smtClean="0"/>
              <a:t>2-megabyte pages instead of 4k-pages</a:t>
            </a:r>
          </a:p>
          <a:p>
            <a:pPr lvl="1"/>
            <a:r>
              <a:rPr lang="en-US" dirty="0" smtClean="0"/>
              <a:t>needs to be set with boot </a:t>
            </a:r>
            <a:r>
              <a:rPr lang="en-US" dirty="0" err="1" smtClean="0"/>
              <a:t>param</a:t>
            </a:r>
            <a:r>
              <a:rPr lang="en-US" dirty="0" smtClean="0"/>
              <a:t> to avoid memory fragmentation</a:t>
            </a:r>
          </a:p>
        </p:txBody>
      </p:sp>
    </p:spTree>
    <p:extLst>
      <p:ext uri="{BB962C8B-B14F-4D97-AF65-F5344CB8AC3E}">
        <p14:creationId xmlns:p14="http://schemas.microsoft.com/office/powerpoint/2010/main" val="26422256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o-locate data</a:t>
            </a:r>
            <a:endParaRPr lang="en-US" dirty="0"/>
          </a:p>
        </p:txBody>
      </p:sp>
      <p:sp>
        <p:nvSpPr>
          <p:cNvPr id="3" name="Content Placeholder 2"/>
          <p:cNvSpPr>
            <a:spLocks noGrp="1"/>
          </p:cNvSpPr>
          <p:nvPr>
            <p:ph idx="1"/>
          </p:nvPr>
        </p:nvSpPr>
        <p:spPr/>
        <p:txBody>
          <a:bodyPr/>
          <a:lstStyle/>
          <a:p>
            <a:r>
              <a:rPr lang="en-US" dirty="0" smtClean="0"/>
              <a:t>Don’t: data structures all over memory connected via pointers</a:t>
            </a:r>
          </a:p>
          <a:p>
            <a:pPr lvl="1"/>
            <a:r>
              <a:rPr lang="en-US" dirty="0" smtClean="0"/>
              <a:t>Each time you follow a pointer it’ll be a cache miss</a:t>
            </a:r>
          </a:p>
          <a:p>
            <a:pPr lvl="1"/>
            <a:r>
              <a:rPr lang="en-US" dirty="0" smtClean="0"/>
              <a:t>[Hash pointer] -&gt; [TCB] -&gt; [Socket] -&gt; [App]</a:t>
            </a:r>
          </a:p>
          <a:p>
            <a:r>
              <a:rPr lang="en-US" dirty="0" smtClean="0"/>
              <a:t>Do: all the data together in one chunk of memory</a:t>
            </a:r>
          </a:p>
          <a:p>
            <a:pPr lvl="1"/>
            <a:r>
              <a:rPr lang="en-US" dirty="0" smtClean="0"/>
              <a:t>[TCB | Socket | App]</a:t>
            </a:r>
          </a:p>
          <a:p>
            <a:endParaRPr lang="en-US" dirty="0"/>
          </a:p>
        </p:txBody>
      </p:sp>
    </p:spTree>
    <p:extLst>
      <p:ext uri="{BB962C8B-B14F-4D97-AF65-F5344CB8AC3E}">
        <p14:creationId xmlns:p14="http://schemas.microsoft.com/office/powerpoint/2010/main" val="28718458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ompress data</a:t>
            </a:r>
            <a:endParaRPr lang="en-US" dirty="0"/>
          </a:p>
        </p:txBody>
      </p:sp>
      <p:sp>
        <p:nvSpPr>
          <p:cNvPr id="3" name="Content Placeholder 2"/>
          <p:cNvSpPr>
            <a:spLocks noGrp="1"/>
          </p:cNvSpPr>
          <p:nvPr>
            <p:ph idx="1"/>
          </p:nvPr>
        </p:nvSpPr>
        <p:spPr/>
        <p:txBody>
          <a:bodyPr/>
          <a:lstStyle/>
          <a:p>
            <a:r>
              <a:rPr lang="en-US" dirty="0" smtClean="0"/>
              <a:t>Bit-fields instead of large integers</a:t>
            </a:r>
          </a:p>
          <a:p>
            <a:r>
              <a:rPr lang="en-US" dirty="0" smtClean="0"/>
              <a:t>Indexes (one, two byte) instead of pointers (8-bytes)</a:t>
            </a:r>
          </a:p>
          <a:p>
            <a:r>
              <a:rPr lang="en-US" dirty="0" smtClean="0"/>
              <a:t>Get rid of padding in data structures</a:t>
            </a:r>
            <a:endParaRPr lang="en-US" dirty="0"/>
          </a:p>
        </p:txBody>
      </p:sp>
    </p:spTree>
    <p:extLst>
      <p:ext uri="{BB962C8B-B14F-4D97-AF65-F5344CB8AC3E}">
        <p14:creationId xmlns:p14="http://schemas.microsoft.com/office/powerpoint/2010/main" val="978304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efficient” data structures</a:t>
            </a:r>
            <a:endParaRPr lang="en-US" dirty="0"/>
          </a:p>
        </p:txBody>
      </p:sp>
      <p:pic>
        <p:nvPicPr>
          <p:cNvPr id="4" name="Content Placeholder 3"/>
          <p:cNvPicPr>
            <a:picLocks noGrp="1" noChangeAspect="1"/>
          </p:cNvPicPr>
          <p:nvPr>
            <p:ph idx="1"/>
          </p:nvPr>
        </p:nvPicPr>
        <p:blipFill>
          <a:blip r:embed="rId3"/>
          <a:srcRect t="-38562" b="-38562"/>
          <a:stretch>
            <a:fillRect/>
          </a:stretch>
        </p:blipFill>
        <p:spPr/>
      </p:pic>
    </p:spTree>
    <p:extLst>
      <p:ext uri="{BB962C8B-B14F-4D97-AF65-F5344CB8AC3E}">
        <p14:creationId xmlns:p14="http://schemas.microsoft.com/office/powerpoint/2010/main" val="26515025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a:t>
            </a:r>
            <a:endParaRPr lang="en-US" dirty="0"/>
          </a:p>
        </p:txBody>
      </p:sp>
      <p:sp>
        <p:nvSpPr>
          <p:cNvPr id="3" name="Content Placeholder 2"/>
          <p:cNvSpPr>
            <a:spLocks noGrp="1"/>
          </p:cNvSpPr>
          <p:nvPr>
            <p:ph idx="1"/>
          </p:nvPr>
        </p:nvSpPr>
        <p:spPr/>
        <p:txBody>
          <a:bodyPr/>
          <a:lstStyle/>
          <a:p>
            <a:r>
              <a:rPr lang="en-US" dirty="0" smtClean="0"/>
              <a:t>Doubles the main memory access time</a:t>
            </a:r>
          </a:p>
          <a:p>
            <a:endParaRPr lang="en-US" dirty="0"/>
          </a:p>
        </p:txBody>
      </p:sp>
      <p:pic>
        <p:nvPicPr>
          <p:cNvPr id="4" name="Picture 3"/>
          <p:cNvPicPr>
            <a:picLocks noChangeAspect="1"/>
          </p:cNvPicPr>
          <p:nvPr/>
        </p:nvPicPr>
        <p:blipFill>
          <a:blip r:embed="rId2"/>
          <a:stretch>
            <a:fillRect/>
          </a:stretch>
        </p:blipFill>
        <p:spPr>
          <a:xfrm>
            <a:off x="3408946" y="2624302"/>
            <a:ext cx="5735053" cy="3923588"/>
          </a:xfrm>
          <a:prstGeom prst="rect">
            <a:avLst/>
          </a:prstGeom>
        </p:spPr>
      </p:pic>
    </p:spTree>
    <p:extLst>
      <p:ext uri="{BB962C8B-B14F-4D97-AF65-F5344CB8AC3E}">
        <p14:creationId xmlns:p14="http://schemas.microsoft.com/office/powerpoint/2010/main" val="120769246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pools”</a:t>
            </a:r>
            <a:endParaRPr lang="en-US" dirty="0"/>
          </a:p>
        </p:txBody>
      </p:sp>
      <p:sp>
        <p:nvSpPr>
          <p:cNvPr id="3" name="Content Placeholder 2"/>
          <p:cNvSpPr>
            <a:spLocks noGrp="1"/>
          </p:cNvSpPr>
          <p:nvPr>
            <p:ph idx="1"/>
          </p:nvPr>
        </p:nvSpPr>
        <p:spPr/>
        <p:txBody>
          <a:bodyPr/>
          <a:lstStyle/>
          <a:p>
            <a:r>
              <a:rPr lang="en-US" dirty="0" smtClean="0"/>
              <a:t>Per object</a:t>
            </a:r>
          </a:p>
          <a:p>
            <a:r>
              <a:rPr lang="en-US" dirty="0" smtClean="0"/>
              <a:t>Per thread</a:t>
            </a:r>
          </a:p>
          <a:p>
            <a:r>
              <a:rPr lang="en-US" dirty="0" smtClean="0"/>
              <a:t>Per socket</a:t>
            </a:r>
          </a:p>
          <a:p>
            <a:r>
              <a:rPr lang="en-US" dirty="0" smtClean="0"/>
              <a:t>Defend against resource exhaustion</a:t>
            </a:r>
            <a:endParaRPr lang="en-US" dirty="0"/>
          </a:p>
        </p:txBody>
      </p:sp>
    </p:spTree>
    <p:extLst>
      <p:ext uri="{BB962C8B-B14F-4D97-AF65-F5344CB8AC3E}">
        <p14:creationId xmlns:p14="http://schemas.microsoft.com/office/powerpoint/2010/main" val="12280554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c10k: a historical perspective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269999"/>
            <a:ext cx="10160712" cy="5588001"/>
          </a:xfrm>
        </p:spPr>
      </p:pic>
    </p:spTree>
    <p:extLst>
      <p:ext uri="{BB962C8B-B14F-4D97-AF65-F5344CB8AC3E}">
        <p14:creationId xmlns:p14="http://schemas.microsoft.com/office/powerpoint/2010/main" val="42620786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prefetch</a:t>
            </a:r>
            <a:r>
              <a:rPr lang="en-US" dirty="0" smtClean="0"/>
              <a:t>”</a:t>
            </a:r>
            <a:endParaRPr lang="en-US" dirty="0"/>
          </a:p>
        </p:txBody>
      </p:sp>
      <p:sp>
        <p:nvSpPr>
          <p:cNvPr id="3" name="Content Placeholder 2"/>
          <p:cNvSpPr>
            <a:spLocks noGrp="1"/>
          </p:cNvSpPr>
          <p:nvPr>
            <p:ph idx="1"/>
          </p:nvPr>
        </p:nvSpPr>
        <p:spPr/>
        <p:txBody>
          <a:bodyPr/>
          <a:lstStyle/>
          <a:p>
            <a:r>
              <a:rPr lang="en-US" dirty="0" smtClean="0"/>
              <a:t>E.g. parse two packets at a time, </a:t>
            </a:r>
            <a:r>
              <a:rPr lang="en-US" dirty="0" err="1" smtClean="0"/>
              <a:t>prefetch</a:t>
            </a:r>
            <a:r>
              <a:rPr lang="en-US" dirty="0" smtClean="0"/>
              <a:t> next </a:t>
            </a:r>
            <a:r>
              <a:rPr lang="en-US" smtClean="0"/>
              <a:t>hash entry</a:t>
            </a:r>
            <a:endParaRPr lang="en-US"/>
          </a:p>
        </p:txBody>
      </p:sp>
    </p:spTree>
    <p:extLst>
      <p:ext uri="{BB962C8B-B14F-4D97-AF65-F5344CB8AC3E}">
        <p14:creationId xmlns:p14="http://schemas.microsoft.com/office/powerpoint/2010/main" val="12947540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h</a:t>
            </a:r>
            <a:r>
              <a:rPr lang="en-US" dirty="0" smtClean="0"/>
              <a:t>yper-threading”</a:t>
            </a:r>
            <a:endParaRPr lang="en-US" dirty="0"/>
          </a:p>
        </p:txBody>
      </p:sp>
      <p:sp>
        <p:nvSpPr>
          <p:cNvPr id="3" name="Content Placeholder 2"/>
          <p:cNvSpPr>
            <a:spLocks noGrp="1"/>
          </p:cNvSpPr>
          <p:nvPr>
            <p:ph idx="1"/>
          </p:nvPr>
        </p:nvSpPr>
        <p:spPr/>
        <p:txBody>
          <a:bodyPr/>
          <a:lstStyle/>
          <a:p>
            <a:r>
              <a:rPr lang="en-US" dirty="0" smtClean="0"/>
              <a:t>Masks the latency because when one thread waits, the other goes at full speed</a:t>
            </a:r>
          </a:p>
          <a:p>
            <a:r>
              <a:rPr lang="en-US" dirty="0" smtClean="0"/>
              <a:t>“Network processors” go to 4 threads, Intel has only 2</a:t>
            </a:r>
            <a:endParaRPr lang="en-US" dirty="0"/>
          </a:p>
        </p:txBody>
      </p:sp>
    </p:spTree>
    <p:extLst>
      <p:ext uri="{BB962C8B-B14F-4D97-AF65-F5344CB8AC3E}">
        <p14:creationId xmlns:p14="http://schemas.microsoft.com/office/powerpoint/2010/main" val="25328072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a:t>
            </a:r>
            <a:r>
              <a:rPr lang="en-US" dirty="0" err="1" smtClean="0"/>
              <a:t>bootparam</a:t>
            </a:r>
            <a:endParaRPr lang="en-US" dirty="0"/>
          </a:p>
        </p:txBody>
      </p:sp>
      <p:sp>
        <p:nvSpPr>
          <p:cNvPr id="3" name="Content Placeholder 2"/>
          <p:cNvSpPr>
            <a:spLocks noGrp="1"/>
          </p:cNvSpPr>
          <p:nvPr>
            <p:ph idx="1"/>
          </p:nvPr>
        </p:nvSpPr>
        <p:spPr/>
        <p:txBody>
          <a:bodyPr/>
          <a:lstStyle/>
          <a:p>
            <a:pPr marL="0" indent="0">
              <a:buNone/>
            </a:pPr>
            <a:r>
              <a:rPr lang="en-US" dirty="0" err="1">
                <a:latin typeface="Consolas"/>
                <a:cs typeface="Consolas"/>
              </a:rPr>
              <a:t>h</a:t>
            </a:r>
            <a:r>
              <a:rPr lang="en-US" dirty="0" err="1" smtClean="0">
                <a:latin typeface="Consolas"/>
                <a:cs typeface="Consolas"/>
              </a:rPr>
              <a:t>ugepages</a:t>
            </a:r>
            <a:r>
              <a:rPr lang="en-US" dirty="0" smtClean="0">
                <a:latin typeface="Consolas"/>
                <a:cs typeface="Consolas"/>
              </a:rPr>
              <a:t>=10000</a:t>
            </a:r>
            <a:endParaRPr lang="en-US" dirty="0">
              <a:latin typeface="Consolas"/>
              <a:cs typeface="Consolas"/>
            </a:endParaRPr>
          </a:p>
        </p:txBody>
      </p:sp>
    </p:spTree>
    <p:extLst>
      <p:ext uri="{BB962C8B-B14F-4D97-AF65-F5344CB8AC3E}">
        <p14:creationId xmlns:p14="http://schemas.microsoft.com/office/powerpoint/2010/main" val="17264269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29621" y="2522621"/>
            <a:ext cx="8229600" cy="4525963"/>
          </a:xfrm>
        </p:spPr>
        <p:txBody>
          <a:bodyPr/>
          <a:lstStyle/>
          <a:p>
            <a:endParaRPr lang="en-US" dirty="0"/>
          </a:p>
        </p:txBody>
      </p:sp>
      <p:grpSp>
        <p:nvGrpSpPr>
          <p:cNvPr id="34" name="Group 33"/>
          <p:cNvGrpSpPr>
            <a:grpSpLocks noChangeAspect="1"/>
          </p:cNvGrpSpPr>
          <p:nvPr/>
        </p:nvGrpSpPr>
        <p:grpSpPr>
          <a:xfrm>
            <a:off x="3291508" y="5186948"/>
            <a:ext cx="2683041" cy="501318"/>
            <a:chOff x="2906295" y="5186948"/>
            <a:chExt cx="1788694" cy="334211"/>
          </a:xfrm>
        </p:grpSpPr>
        <p:sp>
          <p:nvSpPr>
            <p:cNvPr id="4" name="L-Shape 3"/>
            <p:cNvSpPr/>
            <p:nvPr/>
          </p:nvSpPr>
          <p:spPr>
            <a:xfrm rot="10800000">
              <a:off x="2906295"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Shape 4"/>
            <p:cNvSpPr/>
            <p:nvPr/>
          </p:nvSpPr>
          <p:spPr>
            <a:xfrm rot="10800000">
              <a:off x="3606800"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Shape 5"/>
            <p:cNvSpPr/>
            <p:nvPr/>
          </p:nvSpPr>
          <p:spPr>
            <a:xfrm rot="10800000">
              <a:off x="4307305"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a:grpSpLocks noChangeAspect="1"/>
          </p:cNvGrpSpPr>
          <p:nvPr/>
        </p:nvGrpSpPr>
        <p:grpSpPr>
          <a:xfrm>
            <a:off x="2064372" y="4457030"/>
            <a:ext cx="5087355" cy="340896"/>
            <a:chOff x="1417052" y="2031999"/>
            <a:chExt cx="3391569" cy="227263"/>
          </a:xfrm>
        </p:grpSpPr>
        <p:sp>
          <p:nvSpPr>
            <p:cNvPr id="7" name="Rectangle 6"/>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6909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321140"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73184"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225228"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67727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12931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581357"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a:grpSpLocks noChangeAspect="1"/>
          </p:cNvGrpSpPr>
          <p:nvPr/>
        </p:nvGrpSpPr>
        <p:grpSpPr>
          <a:xfrm>
            <a:off x="2216772" y="4609430"/>
            <a:ext cx="5087355" cy="340896"/>
            <a:chOff x="1417052" y="2031999"/>
            <a:chExt cx="3391569" cy="227263"/>
          </a:xfrm>
        </p:grpSpPr>
        <p:sp>
          <p:nvSpPr>
            <p:cNvPr id="24" name="Rectangle 23"/>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86909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321140"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773184"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225228"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67727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29316"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581357"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ounded Rectangle 32"/>
          <p:cNvSpPr>
            <a:spLocks noChangeAspect="1"/>
          </p:cNvSpPr>
          <p:nvPr/>
        </p:nvSpPr>
        <p:spPr>
          <a:xfrm>
            <a:off x="1614050" y="1417638"/>
            <a:ext cx="5955633" cy="2747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3291508" y="5186948"/>
            <a:ext cx="2683041" cy="501318"/>
            <a:chOff x="2906295" y="5186948"/>
            <a:chExt cx="1788694" cy="334211"/>
          </a:xfrm>
        </p:grpSpPr>
        <p:sp>
          <p:nvSpPr>
            <p:cNvPr id="37" name="L-Shape 36"/>
            <p:cNvSpPr/>
            <p:nvPr/>
          </p:nvSpPr>
          <p:spPr>
            <a:xfrm rot="10800000">
              <a:off x="2906295" y="5186948"/>
              <a:ext cx="387684" cy="334211"/>
            </a:xfrm>
            <a:prstGeom prst="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Shape 37"/>
            <p:cNvSpPr/>
            <p:nvPr/>
          </p:nvSpPr>
          <p:spPr>
            <a:xfrm rot="10800000">
              <a:off x="3606800" y="5186948"/>
              <a:ext cx="387684" cy="334211"/>
            </a:xfrm>
            <a:prstGeom prst="corne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Shape 38"/>
            <p:cNvSpPr/>
            <p:nvPr/>
          </p:nvSpPr>
          <p:spPr>
            <a:xfrm rot="10800000">
              <a:off x="4307305" y="5186948"/>
              <a:ext cx="387684" cy="334211"/>
            </a:xfrm>
            <a:prstGeom prst="corne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a:grpSpLocks noChangeAspect="1"/>
          </p:cNvGrpSpPr>
          <p:nvPr/>
        </p:nvGrpSpPr>
        <p:grpSpPr>
          <a:xfrm>
            <a:off x="2064372" y="4457030"/>
            <a:ext cx="5087355" cy="340896"/>
            <a:chOff x="1417052" y="2031999"/>
            <a:chExt cx="3391569" cy="227263"/>
          </a:xfrm>
        </p:grpSpPr>
        <p:sp>
          <p:nvSpPr>
            <p:cNvPr id="41" name="Rectangle 40"/>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86909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321140"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773184"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225228"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677272"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12931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581357"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a:grpSpLocks noChangeAspect="1"/>
          </p:cNvGrpSpPr>
          <p:nvPr/>
        </p:nvGrpSpPr>
        <p:grpSpPr>
          <a:xfrm>
            <a:off x="2216772" y="4609430"/>
            <a:ext cx="5087355" cy="340896"/>
            <a:chOff x="1417052" y="2031999"/>
            <a:chExt cx="3391569" cy="227263"/>
          </a:xfrm>
        </p:grpSpPr>
        <p:sp>
          <p:nvSpPr>
            <p:cNvPr id="50" name="Rectangle 49"/>
            <p:cNvSpPr/>
            <p:nvPr/>
          </p:nvSpPr>
          <p:spPr>
            <a:xfrm>
              <a:off x="1417052" y="2031999"/>
              <a:ext cx="227264" cy="227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86909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321140"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773184"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225228"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677272"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129316"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581357" y="2031999"/>
              <a:ext cx="227264" cy="22726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Rounded Rectangle 57"/>
          <p:cNvSpPr>
            <a:spLocks noChangeAspect="1"/>
          </p:cNvSpPr>
          <p:nvPr/>
        </p:nvSpPr>
        <p:spPr>
          <a:xfrm>
            <a:off x="1614050" y="1417638"/>
            <a:ext cx="5955633" cy="2747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a:spLocks noChangeAspect="1"/>
          </p:cNvSpPr>
          <p:nvPr/>
        </p:nvSpPr>
        <p:spPr>
          <a:xfrm>
            <a:off x="1871579" y="1417638"/>
            <a:ext cx="5698104" cy="2747211"/>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457200" y="5846365"/>
            <a:ext cx="2782207" cy="646331"/>
          </a:xfrm>
          <a:prstGeom prst="rect">
            <a:avLst/>
          </a:prstGeom>
          <a:noFill/>
        </p:spPr>
        <p:txBody>
          <a:bodyPr wrap="none" rtlCol="0">
            <a:spAutoFit/>
          </a:bodyPr>
          <a:lstStyle/>
          <a:p>
            <a:r>
              <a:rPr lang="en-US" sz="3600" b="1" dirty="0" smtClean="0">
                <a:solidFill>
                  <a:schemeClr val="tx2">
                    <a:lumMod val="60000"/>
                    <a:lumOff val="40000"/>
                  </a:schemeClr>
                </a:solidFill>
              </a:rPr>
              <a:t>Control Plane</a:t>
            </a:r>
            <a:endParaRPr lang="en-US" sz="3600" b="1" dirty="0">
              <a:solidFill>
                <a:schemeClr val="tx2">
                  <a:lumMod val="60000"/>
                  <a:lumOff val="40000"/>
                </a:schemeClr>
              </a:solidFill>
            </a:endParaRPr>
          </a:p>
        </p:txBody>
      </p:sp>
      <p:sp>
        <p:nvSpPr>
          <p:cNvPr id="61" name="TextBox 60"/>
          <p:cNvSpPr txBox="1"/>
          <p:nvPr/>
        </p:nvSpPr>
        <p:spPr>
          <a:xfrm>
            <a:off x="6449602" y="607229"/>
            <a:ext cx="2263059" cy="646331"/>
          </a:xfrm>
          <a:prstGeom prst="rect">
            <a:avLst/>
          </a:prstGeom>
          <a:noFill/>
        </p:spPr>
        <p:txBody>
          <a:bodyPr wrap="none" rtlCol="0">
            <a:spAutoFit/>
          </a:bodyPr>
          <a:lstStyle/>
          <a:p>
            <a:r>
              <a:rPr lang="en-US" sz="3600" b="1" dirty="0" smtClean="0">
                <a:solidFill>
                  <a:schemeClr val="accent3">
                    <a:lumMod val="75000"/>
                  </a:schemeClr>
                </a:solidFill>
              </a:rPr>
              <a:t>Data Plane</a:t>
            </a:r>
            <a:endParaRPr lang="en-US" sz="3600" b="1" dirty="0">
              <a:solidFill>
                <a:schemeClr val="accent3">
                  <a:lumMod val="75000"/>
                </a:schemeClr>
              </a:solidFill>
            </a:endParaRPr>
          </a:p>
        </p:txBody>
      </p:sp>
      <p:sp>
        <p:nvSpPr>
          <p:cNvPr id="62" name="TextBox 61"/>
          <p:cNvSpPr txBox="1"/>
          <p:nvPr/>
        </p:nvSpPr>
        <p:spPr>
          <a:xfrm>
            <a:off x="354614" y="2522621"/>
            <a:ext cx="1023036" cy="584776"/>
          </a:xfrm>
          <a:prstGeom prst="rect">
            <a:avLst/>
          </a:prstGeom>
          <a:noFill/>
        </p:spPr>
        <p:txBody>
          <a:bodyPr wrap="none" rtlCol="0">
            <a:spAutoFit/>
          </a:bodyPr>
          <a:lstStyle/>
          <a:p>
            <a:r>
              <a:rPr lang="en-US" sz="3200" b="1" dirty="0" smtClean="0"/>
              <a:t>RAM</a:t>
            </a:r>
            <a:endParaRPr lang="en-US" sz="3200" b="1" dirty="0"/>
          </a:p>
        </p:txBody>
      </p:sp>
      <p:sp>
        <p:nvSpPr>
          <p:cNvPr id="63" name="TextBox 62"/>
          <p:cNvSpPr txBox="1"/>
          <p:nvPr/>
        </p:nvSpPr>
        <p:spPr>
          <a:xfrm>
            <a:off x="489466" y="4317042"/>
            <a:ext cx="888184" cy="584776"/>
          </a:xfrm>
          <a:prstGeom prst="rect">
            <a:avLst/>
          </a:prstGeom>
          <a:noFill/>
        </p:spPr>
        <p:txBody>
          <a:bodyPr wrap="none" rtlCol="0">
            <a:spAutoFit/>
          </a:bodyPr>
          <a:lstStyle/>
          <a:p>
            <a:r>
              <a:rPr lang="en-US" sz="3200" b="1" dirty="0" smtClean="0"/>
              <a:t>CPU</a:t>
            </a:r>
            <a:endParaRPr lang="en-US" sz="3200" b="1" dirty="0"/>
          </a:p>
        </p:txBody>
      </p:sp>
      <p:sp>
        <p:nvSpPr>
          <p:cNvPr id="64" name="TextBox 63"/>
          <p:cNvSpPr txBox="1"/>
          <p:nvPr/>
        </p:nvSpPr>
        <p:spPr>
          <a:xfrm>
            <a:off x="596066" y="5154867"/>
            <a:ext cx="781584" cy="584776"/>
          </a:xfrm>
          <a:prstGeom prst="rect">
            <a:avLst/>
          </a:prstGeom>
          <a:noFill/>
        </p:spPr>
        <p:txBody>
          <a:bodyPr wrap="none" rtlCol="0">
            <a:spAutoFit/>
          </a:bodyPr>
          <a:lstStyle/>
          <a:p>
            <a:r>
              <a:rPr lang="en-US" sz="3200" b="1" dirty="0" smtClean="0"/>
              <a:t>NIC</a:t>
            </a:r>
            <a:endParaRPr lang="en-US" sz="3200" b="1" dirty="0"/>
          </a:p>
        </p:txBody>
      </p:sp>
    </p:spTree>
    <p:extLst>
      <p:ext uri="{BB962C8B-B14F-4D97-AF65-F5344CB8AC3E}">
        <p14:creationId xmlns:p14="http://schemas.microsoft.com/office/powerpoint/2010/main" val="3208638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smtClean="0"/>
              <a:t>Scalability and performance are orthogonal</a:t>
            </a:r>
          </a:p>
          <a:p>
            <a:r>
              <a:rPr lang="en-US" dirty="0" smtClean="0"/>
              <a:t>C10M devices exist today</a:t>
            </a:r>
          </a:p>
          <a:p>
            <a:pPr lvl="1"/>
            <a:r>
              <a:rPr lang="en-US" dirty="0" smtClean="0"/>
              <a:t>…and it’s just code that gets them there</a:t>
            </a:r>
          </a:p>
          <a:p>
            <a:r>
              <a:rPr lang="en-US" dirty="0" smtClean="0"/>
              <a:t>You can’t let the kernel do you heavy lifting</a:t>
            </a:r>
          </a:p>
          <a:p>
            <a:pPr lvl="1"/>
            <a:r>
              <a:rPr lang="en-US" dirty="0" smtClean="0"/>
              <a:t>Byte parsing, code scheduling</a:t>
            </a:r>
          </a:p>
          <a:p>
            <a:pPr lvl="1"/>
            <a:r>
              <a:rPr lang="en-US" dirty="0" smtClean="0"/>
              <a:t>Packets, cores, memory</a:t>
            </a:r>
          </a:p>
          <a:p>
            <a:pPr marL="457200" lvl="1" indent="0">
              <a:buNone/>
            </a:pPr>
            <a:endParaRPr lang="en-US" dirty="0" smtClean="0"/>
          </a:p>
          <a:p>
            <a:pPr marL="57150" indent="0">
              <a:buNone/>
            </a:pPr>
            <a:r>
              <a:rPr lang="en-US" dirty="0" smtClean="0"/>
              <a:t>http://c10m.robertgraham.com</a:t>
            </a:r>
          </a:p>
        </p:txBody>
      </p:sp>
    </p:spTree>
    <p:extLst>
      <p:ext uri="{BB962C8B-B14F-4D97-AF65-F5344CB8AC3E}">
        <p14:creationId xmlns:p14="http://schemas.microsoft.com/office/powerpoint/2010/main" val="2909455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servers could not handle 10,000 concurrent connections: O(n</a:t>
            </a:r>
            <a:r>
              <a:rPr lang="en-US" baseline="30000" dirty="0" smtClean="0"/>
              <a:t>2</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Connection = thread/process</a:t>
            </a:r>
          </a:p>
          <a:p>
            <a:pPr lvl="1"/>
            <a:r>
              <a:rPr lang="en-US" dirty="0" smtClean="0"/>
              <a:t>Each incoming packet walked list of threads</a:t>
            </a:r>
          </a:p>
          <a:p>
            <a:pPr lvl="1"/>
            <a:r>
              <a:rPr lang="en-US" dirty="0" smtClean="0"/>
              <a:t>O(n*m) where n=threads m=packets</a:t>
            </a:r>
          </a:p>
          <a:p>
            <a:endParaRPr lang="en-US" dirty="0" smtClean="0"/>
          </a:p>
          <a:p>
            <a:r>
              <a:rPr lang="en-US" dirty="0" smtClean="0"/>
              <a:t>Connections = select/poll (single thread)</a:t>
            </a:r>
          </a:p>
          <a:p>
            <a:pPr lvl="1"/>
            <a:r>
              <a:rPr lang="en-US" dirty="0" smtClean="0"/>
              <a:t>Each incoming  packet walked list of sockets</a:t>
            </a:r>
          </a:p>
          <a:p>
            <a:pPr lvl="1"/>
            <a:r>
              <a:rPr lang="en-US" dirty="0" smtClean="0"/>
              <a:t>O(n*m) where n=sockets m=packets</a:t>
            </a:r>
          </a:p>
        </p:txBody>
      </p:sp>
    </p:spTree>
    <p:extLst>
      <p:ext uri="{BB962C8B-B14F-4D97-AF65-F5344CB8AC3E}">
        <p14:creationId xmlns:p14="http://schemas.microsoft.com/office/powerpoint/2010/main" val="689518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10k solution</a:t>
            </a:r>
            <a:endParaRPr lang="en-US" dirty="0"/>
          </a:p>
        </p:txBody>
      </p:sp>
      <p:sp>
        <p:nvSpPr>
          <p:cNvPr id="3" name="Content Placeholder 2"/>
          <p:cNvSpPr>
            <a:spLocks noGrp="1"/>
          </p:cNvSpPr>
          <p:nvPr>
            <p:ph idx="1"/>
          </p:nvPr>
        </p:nvSpPr>
        <p:spPr/>
        <p:txBody>
          <a:bodyPr/>
          <a:lstStyle/>
          <a:p>
            <a:r>
              <a:rPr lang="en-US" dirty="0" smtClean="0"/>
              <a:t>First solution: fix the kernel</a:t>
            </a:r>
          </a:p>
          <a:p>
            <a:pPr lvl="1"/>
            <a:r>
              <a:rPr lang="en-US" dirty="0" smtClean="0"/>
              <a:t>Threads now constant time context switch, regardless of number of threads</a:t>
            </a:r>
          </a:p>
          <a:p>
            <a:pPr lvl="1"/>
            <a:r>
              <a:rPr lang="en-US" dirty="0" err="1"/>
              <a:t>e</a:t>
            </a:r>
            <a:r>
              <a:rPr lang="en-US" dirty="0" err="1" smtClean="0"/>
              <a:t>poll</a:t>
            </a:r>
            <a:r>
              <a:rPr lang="en-US" dirty="0" smtClean="0"/>
              <a:t>()/</a:t>
            </a:r>
            <a:r>
              <a:rPr lang="en-US" dirty="0" err="1" smtClean="0"/>
              <a:t>IOCompletionPort</a:t>
            </a:r>
            <a:r>
              <a:rPr lang="en-US" dirty="0" smtClean="0"/>
              <a:t> constant time socket lookup</a:t>
            </a:r>
          </a:p>
        </p:txBody>
      </p:sp>
    </p:spTree>
    <p:extLst>
      <p:ext uri="{BB962C8B-B14F-4D97-AF65-F5344CB8AC3E}">
        <p14:creationId xmlns:p14="http://schemas.microsoft.com/office/powerpoint/2010/main" val="6754676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Event </a:t>
            </a:r>
            <a:r>
              <a:rPr lang="en-US" dirty="0"/>
              <a:t>driven asynchronous </a:t>
            </a:r>
            <a:r>
              <a:rPr lang="en-US" dirty="0" smtClean="0"/>
              <a:t>servers</a:t>
            </a:r>
          </a:p>
          <a:p>
            <a:pPr lvl="1"/>
            <a:r>
              <a:rPr lang="en-US" dirty="0" err="1" smtClean="0"/>
              <a:t>libevent</a:t>
            </a:r>
            <a:endParaRPr lang="en-US" dirty="0"/>
          </a:p>
          <a:p>
            <a:r>
              <a:rPr lang="en-US" dirty="0" err="1"/>
              <a:t>Nginx</a:t>
            </a:r>
            <a:r>
              <a:rPr lang="en-US" dirty="0"/>
              <a:t>, </a:t>
            </a:r>
            <a:r>
              <a:rPr lang="en-US" dirty="0" err="1"/>
              <a:t>lighthttpd</a:t>
            </a:r>
            <a:r>
              <a:rPr lang="en-US" dirty="0"/>
              <a:t>, </a:t>
            </a:r>
            <a:r>
              <a:rPr lang="en-US" dirty="0" err="1"/>
              <a:t>NodeJS</a:t>
            </a:r>
            <a:r>
              <a:rPr lang="en-US" dirty="0"/>
              <a:t>, and so </a:t>
            </a:r>
            <a:r>
              <a:rPr lang="en-US" dirty="0" smtClean="0"/>
              <a:t>on</a:t>
            </a:r>
          </a:p>
          <a:p>
            <a:endParaRPr lang="en-US" dirty="0"/>
          </a:p>
          <a:p>
            <a:r>
              <a:rPr lang="en-US" dirty="0" smtClean="0"/>
              <a:t>…and IIS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52600"/>
            <a:ext cx="9144000" cy="33528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51000"/>
            <a:ext cx="9144000" cy="3555175"/>
          </a:xfrm>
          <a:prstGeom prst="rect">
            <a:avLst/>
          </a:prstGeom>
        </p:spPr>
      </p:pic>
    </p:spTree>
    <p:extLst>
      <p:ext uri="{BB962C8B-B14F-4D97-AF65-F5344CB8AC3E}">
        <p14:creationId xmlns:p14="http://schemas.microsoft.com/office/powerpoint/2010/main" val="2238655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9900"/>
            <a:ext cx="9144000" cy="5917737"/>
          </a:xfrm>
          <a:prstGeom prst="rect">
            <a:avLst/>
          </a:prstGeom>
        </p:spPr>
      </p:pic>
    </p:spTree>
    <p:extLst>
      <p:ext uri="{BB962C8B-B14F-4D97-AF65-F5344CB8AC3E}">
        <p14:creationId xmlns:p14="http://schemas.microsoft.com/office/powerpoint/2010/main" val="34469515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89680</TotalTime>
  <Words>6405</Words>
  <Application>Microsoft Macintosh PowerPoint</Application>
  <PresentationFormat>On-screen Show (4:3)</PresentationFormat>
  <Paragraphs>472</Paragraphs>
  <Slides>54</Slides>
  <Notes>41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C10M: Defending the Internet at scale</vt:lpstr>
      <vt:lpstr>PowerPoint Presentation</vt:lpstr>
      <vt:lpstr>who this talk is for</vt:lpstr>
      <vt:lpstr>how this talk is organized</vt:lpstr>
      <vt:lpstr>c10k: a historical perspective</vt:lpstr>
      <vt:lpstr>Why servers could not handle 10,000 concurrent connections: O(n2)</vt:lpstr>
      <vt:lpstr>c10k solution</vt:lpstr>
      <vt:lpstr>PowerPoint Presentation</vt:lpstr>
      <vt:lpstr>PowerPoint Presentation</vt:lpstr>
      <vt:lpstr>C10M: the future</vt:lpstr>
      <vt:lpstr>C10M defined</vt:lpstr>
      <vt:lpstr>Who needs Internet scale?</vt:lpstr>
      <vt:lpstr>Who does Internet scale today?</vt:lpstr>
      <vt:lpstr>X86 prices on Newegg Feb 2013</vt:lpstr>
      <vt:lpstr>PowerPoint Presentation</vt:lpstr>
      <vt:lpstr>How to represent an IP address?</vt:lpstr>
      <vt:lpstr>PowerPoint Presentation</vt:lpstr>
      <vt:lpstr>The kernel isn’t the solution The kernel is the problem</vt:lpstr>
      <vt:lpstr>asynchronous</vt:lpstr>
      <vt:lpstr>Asynchronous at low level</vt:lpstr>
      <vt:lpstr>PowerPoint Presentation</vt:lpstr>
      <vt:lpstr>[#1] packet scaling</vt:lpstr>
      <vt:lpstr>PowerPoint Presentation</vt:lpstr>
      <vt:lpstr>Where can I get some?</vt:lpstr>
      <vt:lpstr>200 CPU clocks per packet</vt:lpstr>
      <vt:lpstr>User-mode network stacks</vt:lpstr>
      <vt:lpstr>Control plane vs. Data plane</vt:lpstr>
      <vt:lpstr>[#2] multi-core scaling</vt:lpstr>
      <vt:lpstr>Most code doesn’t scale past 4 cores</vt:lpstr>
      <vt:lpstr>At Internet scale, code needs to use all cores</vt:lpstr>
      <vt:lpstr>Multi-threading is not the same as multi-core</vt:lpstr>
      <vt:lpstr>spin-locks, mutexes, critical sections, semaphores</vt:lpstr>
      <vt:lpstr>no waiting</vt:lpstr>
      <vt:lpstr>un-synchronization</vt:lpstr>
      <vt:lpstr>atomics</vt:lpstr>
      <vt:lpstr>“lock-free” data structures</vt:lpstr>
      <vt:lpstr>Be afraid</vt:lpstr>
      <vt:lpstr>Threading models</vt:lpstr>
      <vt:lpstr>Howto: core per thread</vt:lpstr>
      <vt:lpstr>[#3] CPU and memory</vt:lpstr>
      <vt:lpstr>PowerPoint Presentation</vt:lpstr>
      <vt:lpstr>PowerPoint Presentation</vt:lpstr>
      <vt:lpstr>budget</vt:lpstr>
      <vt:lpstr>paging</vt:lpstr>
      <vt:lpstr>co-locate data</vt:lpstr>
      <vt:lpstr>compress data</vt:lpstr>
      <vt:lpstr>“cache efficient” data structures</vt:lpstr>
      <vt:lpstr>“NUMA”</vt:lpstr>
      <vt:lpstr>“memory pools”</vt:lpstr>
      <vt:lpstr>“prefetch”</vt:lpstr>
      <vt:lpstr>“hyper-threading”</vt:lpstr>
      <vt:lpstr>Linux bootparam</vt:lpstr>
      <vt:lpstr>PowerPoint Presentation</vt:lpstr>
      <vt:lpstr>Takeaways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303</cp:revision>
  <dcterms:created xsi:type="dcterms:W3CDTF">2012-10-09T17:07:47Z</dcterms:created>
  <dcterms:modified xsi:type="dcterms:W3CDTF">2013-03-18T19:26:24Z</dcterms:modified>
</cp:coreProperties>
</file>