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8" r:id="rId4"/>
  </p:sldMasterIdLst>
  <p:notesMasterIdLst>
    <p:notesMasterId r:id="rId33"/>
  </p:notesMasterIdLst>
  <p:handoutMasterIdLst>
    <p:handoutMasterId r:id="rId34"/>
  </p:handoutMasterIdLst>
  <p:sldIdLst>
    <p:sldId id="267" r:id="rId5"/>
    <p:sldId id="313" r:id="rId6"/>
    <p:sldId id="330" r:id="rId7"/>
    <p:sldId id="312" r:id="rId8"/>
    <p:sldId id="314" r:id="rId9"/>
    <p:sldId id="326" r:id="rId10"/>
    <p:sldId id="331" r:id="rId11"/>
    <p:sldId id="315" r:id="rId12"/>
    <p:sldId id="327" r:id="rId13"/>
    <p:sldId id="328" r:id="rId14"/>
    <p:sldId id="329" r:id="rId15"/>
    <p:sldId id="297" r:id="rId16"/>
    <p:sldId id="298" r:id="rId17"/>
    <p:sldId id="299" r:id="rId18"/>
    <p:sldId id="316" r:id="rId19"/>
    <p:sldId id="332" r:id="rId20"/>
    <p:sldId id="317" r:id="rId21"/>
    <p:sldId id="318" r:id="rId22"/>
    <p:sldId id="333" r:id="rId23"/>
    <p:sldId id="334" r:id="rId24"/>
    <p:sldId id="319" r:id="rId25"/>
    <p:sldId id="320" r:id="rId26"/>
    <p:sldId id="325" r:id="rId27"/>
    <p:sldId id="321" r:id="rId28"/>
    <p:sldId id="336" r:id="rId29"/>
    <p:sldId id="335" r:id="rId30"/>
    <p:sldId id="324" r:id="rId31"/>
    <p:sldId id="272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rreyj" initials="jt" lastIdx="1" clrIdx="0"/>
  <p:cmAuthor id="1" name="Jacob Torrey" initials="J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F60"/>
    <a:srgbClr val="3B5781"/>
    <a:srgbClr val="597097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55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1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5450EB-D0E0-4326-99F8-DBCB45E1E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38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09751F-6D80-4D23-AACA-631AD38DE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29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09751F-6D80-4D23-AACA-631AD38DE55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09751F-6D80-4D23-AACA-631AD38DE55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81000" y="1447800"/>
            <a:ext cx="7772400" cy="1371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txBody>
          <a:bodyPr numCol="1"/>
          <a:lstStyle>
            <a:lvl1pPr algn="l">
              <a:defRPr sz="2800" b="1" baseline="0">
                <a:solidFill>
                  <a:schemeClr val="tx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/>
              <a:t>Subtitle:  purpose (nth progress report, e.g.)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1600200" y="4191000"/>
            <a:ext cx="5334000" cy="1219200"/>
          </a:xfrm>
          <a:prstGeom prst="rect">
            <a:avLst/>
          </a:prstGeom>
          <a:ln w="25400">
            <a:solidFill>
              <a:srgbClr val="022F60"/>
            </a:solidFill>
          </a:ln>
        </p:spPr>
        <p:txBody>
          <a:bodyPr numCol="1" anchor="ctr"/>
          <a:lstStyle>
            <a:lvl1pPr algn="ctr">
              <a:buNone/>
              <a:defRPr sz="2000" baseline="0">
                <a:solidFill>
                  <a:srgbClr val="022F60"/>
                </a:solidFill>
              </a:defRPr>
            </a:lvl1pPr>
          </a:lstStyle>
          <a:p>
            <a:pPr lvl="0"/>
            <a:r>
              <a:rPr lang="en-US" sz="2000" dirty="0">
                <a:solidFill>
                  <a:srgbClr val="022F60"/>
                </a:solidFill>
              </a:rPr>
              <a:t>Disclaimer Goes Here</a:t>
            </a:r>
            <a:endParaRPr lang="en-US" dirty="0"/>
          </a:p>
        </p:txBody>
      </p:sp>
      <p:sp>
        <p:nvSpPr>
          <p:cNvPr id="2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1000" y="2743200"/>
            <a:ext cx="7772400" cy="1066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txBody>
          <a:bodyPr numCol="1"/>
          <a:lstStyle>
            <a:lvl1pPr marL="0" indent="0" algn="l">
              <a:buNone/>
              <a:defRPr sz="2000" b="0" baseline="0">
                <a:solidFill>
                  <a:srgbClr val="022F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&lt;Authors&gt;</a:t>
            </a:r>
            <a:br>
              <a:rPr lang="en-US" dirty="0"/>
            </a:br>
            <a:r>
              <a:rPr lang="en-US" dirty="0"/>
              <a:t>&lt;Date&gt;</a:t>
            </a:r>
            <a:br>
              <a:rPr lang="en-US" dirty="0"/>
            </a:br>
            <a:r>
              <a:rPr lang="en-US" dirty="0"/>
              <a:t>Classification: &lt;Overall Presentation Classification&gt;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-25400"/>
            <a:ext cx="6324600" cy="1295400"/>
          </a:xfrm>
          <a:prstGeom prst="rect">
            <a:avLst/>
          </a:prstGeom>
        </p:spPr>
        <p:txBody>
          <a:bodyPr numCol="1" anchor="ctr"/>
          <a:lstStyle>
            <a:lvl1pPr marL="0" indent="0">
              <a:buNone/>
              <a:defRPr sz="2800" b="1" baseline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Program Title</a:t>
            </a:r>
            <a:br>
              <a:rPr lang="en-US" dirty="0"/>
            </a:br>
            <a:r>
              <a:rPr lang="en-US" dirty="0"/>
              <a:t>Program Abbreviation</a:t>
            </a:r>
          </a:p>
        </p:txBody>
      </p:sp>
    </p:spTree>
    <p:extLst>
      <p:ext uri="{BB962C8B-B14F-4D97-AF65-F5344CB8AC3E}">
        <p14:creationId xmlns:p14="http://schemas.microsoft.com/office/powerpoint/2010/main" val="284796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63C2ED79-1938-6A4E-BFCC-7C7DB197000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 numCol="1"/>
          <a:lstStyle/>
          <a:p>
            <a:fld id="{77DE8EC4-0719-A245-AD7F-CA922A8931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447800"/>
            <a:ext cx="8686800" cy="4572000"/>
          </a:xfrm>
          <a:prstGeom prst="rect">
            <a:avLst/>
          </a:prstGeom>
        </p:spPr>
        <p:txBody>
          <a:bodyPr numCol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228600" y="152400"/>
            <a:ext cx="6248400" cy="990600"/>
          </a:xfrm>
          <a:prstGeom prst="rect">
            <a:avLst/>
          </a:prstGeom>
        </p:spPr>
        <p:txBody>
          <a:bodyPr numCol="1" anchor="ctr"/>
          <a:lstStyle>
            <a:lvl1pPr algn="l">
              <a:defRPr sz="28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72027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S Title and Full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62100" y="0"/>
            <a:ext cx="6019800" cy="1066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txBody>
          <a:bodyPr numCol="1" anchor="ctr"/>
          <a:lstStyle>
            <a:lvl1pPr algn="ctr">
              <a:buNone/>
              <a:defRPr sz="3200" b="1">
                <a:solidFill>
                  <a:srgbClr val="022F60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562100" y="762000"/>
            <a:ext cx="6019800" cy="381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txBody>
          <a:bodyPr numCol="1"/>
          <a:lstStyle>
            <a:lvl1pPr marL="0" indent="0" algn="ctr">
              <a:buNone/>
              <a:defRPr sz="1800">
                <a:solidFill>
                  <a:srgbClr val="022F60"/>
                </a:solidFill>
              </a:defRPr>
            </a:lvl1pPr>
          </a:lstStyle>
          <a:p>
            <a:pPr lvl="0"/>
            <a:r>
              <a:rPr lang="en-US" sz="1800" dirty="0">
                <a:solidFill>
                  <a:srgbClr val="022F60"/>
                </a:solidFill>
              </a:rPr>
              <a:t>Subtitle</a:t>
            </a:r>
            <a:endParaRPr 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81000" y="1295400"/>
            <a:ext cx="8382000" cy="4876800"/>
          </a:xfrm>
          <a:prstGeom prst="rect">
            <a:avLst/>
          </a:prstGeom>
        </p:spPr>
        <p:txBody>
          <a:bodyPr numCol="1"/>
          <a:lstStyle>
            <a:lvl1pPr>
              <a:buClr>
                <a:srgbClr val="022F60"/>
              </a:buClr>
              <a:buFont typeface="Wingdings 3" pitchFamily="18" charset="2"/>
              <a:buChar char=""/>
              <a:defRPr sz="2400" b="1"/>
            </a:lvl1pPr>
            <a:lvl2pPr>
              <a:buClr>
                <a:srgbClr val="022F60"/>
              </a:buClr>
              <a:buFont typeface="Arial" pitchFamily="34" charset="0"/>
              <a:buChar char="◦"/>
              <a:defRPr sz="2000"/>
            </a:lvl2pPr>
            <a:lvl3pPr>
              <a:buClr>
                <a:srgbClr val="022F60"/>
              </a:buClr>
              <a:defRPr sz="1800"/>
            </a:lvl3pPr>
            <a:lvl4pPr>
              <a:defRPr sz="2400"/>
            </a:lvl4pPr>
            <a:lvl5pPr>
              <a:buFont typeface="Arial" pitchFamily="34" charset="0"/>
              <a:buChar char="•"/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98768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I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85800"/>
            <a:ext cx="7772400" cy="1371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algn="l">
              <a:defRPr sz="2800" b="1" baseline="0">
                <a:solidFill>
                  <a:srgbClr val="022F60"/>
                </a:solidFill>
              </a:defRPr>
            </a:lvl1pPr>
          </a:lstStyle>
          <a:p>
            <a:r>
              <a:rPr lang="en-US" dirty="0"/>
              <a:t>Program Title:</a:t>
            </a:r>
            <a:br>
              <a:rPr lang="en-US" dirty="0"/>
            </a:br>
            <a:r>
              <a:rPr lang="en-US" dirty="0"/>
              <a:t>PROGRAM ABBREVIATION</a:t>
            </a:r>
            <a:br>
              <a:rPr lang="en-US" dirty="0"/>
            </a:br>
            <a:r>
              <a:rPr lang="en-US" dirty="0"/>
              <a:t>Subtitle:  purpose (nth progress report, e.g.)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946150" y="5956300"/>
            <a:ext cx="7200900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n>
                  <a:noFill/>
                </a:ln>
                <a:solidFill>
                  <a:srgbClr val="022F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5460 S Quebec St, #300,</a:t>
            </a:r>
            <a:r>
              <a:rPr lang="en-US" sz="1400" baseline="0" dirty="0">
                <a:ln>
                  <a:noFill/>
                </a:ln>
                <a:solidFill>
                  <a:srgbClr val="022F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Greenwood Village, CO | 315.336.3306 | http://ainfosec.com</a:t>
            </a:r>
            <a:endParaRPr lang="en-US" sz="1400" dirty="0">
              <a:ln>
                <a:noFill/>
              </a:ln>
              <a:solidFill>
                <a:srgbClr val="022F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1905000" y="3429000"/>
            <a:ext cx="5334000" cy="1219200"/>
          </a:xfrm>
          <a:prstGeom prst="rect">
            <a:avLst/>
          </a:prstGeom>
          <a:ln w="25400">
            <a:solidFill>
              <a:srgbClr val="022F60"/>
            </a:solidFill>
          </a:ln>
        </p:spPr>
        <p:txBody>
          <a:bodyPr anchor="ctr"/>
          <a:lstStyle>
            <a:lvl1pPr algn="ctr">
              <a:buNone/>
              <a:defRPr sz="2000" baseline="0">
                <a:solidFill>
                  <a:srgbClr val="022F60"/>
                </a:solidFill>
              </a:defRPr>
            </a:lvl1pPr>
          </a:lstStyle>
          <a:p>
            <a:pPr lvl="0"/>
            <a:r>
              <a:rPr lang="en-US" sz="2000" dirty="0">
                <a:solidFill>
                  <a:srgbClr val="022F60"/>
                </a:solidFill>
              </a:rPr>
              <a:t>Disclaimer Goes Here</a:t>
            </a:r>
            <a:endParaRPr lang="en-US" dirty="0"/>
          </a:p>
        </p:txBody>
      </p:sp>
      <p:sp>
        <p:nvSpPr>
          <p:cNvPr id="2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1981200"/>
            <a:ext cx="7772400" cy="1066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 algn="l">
              <a:buNone/>
              <a:defRPr sz="2000" b="0" baseline="0">
                <a:solidFill>
                  <a:srgbClr val="022F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&lt;Authors&gt;</a:t>
            </a:r>
            <a:br>
              <a:rPr lang="en-US" dirty="0"/>
            </a:br>
            <a:r>
              <a:rPr lang="en-US" dirty="0"/>
              <a:t>&lt;Date&gt;</a:t>
            </a:r>
            <a:br>
              <a:rPr lang="en-US" dirty="0"/>
            </a:br>
            <a:r>
              <a:rPr lang="en-US" dirty="0"/>
              <a:t>Classification: &lt;Overall Presentation Classification&gt;</a:t>
            </a:r>
            <a:br>
              <a:rPr lang="en-US" dirty="0"/>
            </a:br>
            <a:endParaRPr lang="en-US" dirty="0"/>
          </a:p>
        </p:txBody>
      </p:sp>
      <p:pic>
        <p:nvPicPr>
          <p:cNvPr id="2" name="Picture 1" descr="ais_web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600" y="4724400"/>
            <a:ext cx="2032000" cy="11557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http://ainfosec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ayout 1_Page 1.jpg"/>
          <p:cNvPicPr>
            <a:picLocks noChangeAspect="1"/>
          </p:cNvPicPr>
          <p:nvPr/>
        </p:nvPicPr>
        <p:blipFill>
          <a:blip r:embed="rId6" cstate="print"/>
          <a:srcRect b="1961"/>
          <a:stretch>
            <a:fillRect/>
          </a:stretch>
        </p:blipFill>
        <p:spPr>
          <a:xfrm>
            <a:off x="0" y="-1"/>
            <a:ext cx="9052560" cy="685800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501900" y="6581775"/>
            <a:ext cx="6451600" cy="2308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txBody>
          <a:bodyPr wrap="square" numCol="1" rtlCol="0">
            <a:spAutoFit/>
          </a:bodyPr>
          <a:lstStyle/>
          <a:p>
            <a:pPr algn="r"/>
            <a:r>
              <a:rPr lang="en-US" sz="90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/>
                <a:cs typeface="Arial"/>
              </a:rPr>
              <a:t>153 Brooks Road,</a:t>
            </a:r>
            <a:r>
              <a:rPr lang="en-US" sz="90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/>
                <a:cs typeface="Arial"/>
              </a:rPr>
              <a:t> Rome, NY  |  315.336.3306  |  </a:t>
            </a:r>
            <a:r>
              <a:rPr lang="en-US" sz="90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/>
                <a:cs typeface="Arial"/>
                <a:hlinkClick r:id="rId7"/>
              </a:rPr>
              <a:t>http://ainfosec.com</a:t>
            </a:r>
            <a:r>
              <a:rPr lang="en-US" sz="900" baseline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/>
                <a:cs typeface="Arial"/>
              </a:rPr>
              <a:t> </a:t>
            </a:r>
            <a:endParaRPr lang="en-US" sz="90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/>
              <a:cs typeface="Arial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61658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63C2ED79-1938-6A4E-BFCC-7C7DB1970005}" type="datetimeFigureOut">
              <a:rPr lang="en-US" smtClean="0"/>
              <a:pPr/>
              <a:t>2/28/2017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43700" y="61658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77DE8EC4-0719-A245-AD7F-CA922A8931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962400" y="6581775"/>
            <a:ext cx="1447800" cy="2308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en-US" sz="900" dirty="0"/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212755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bareflank.github.io/hypervisor/" TargetMode="External"/><Relationship Id="rId2" Type="http://schemas.openxmlformats.org/officeDocument/2006/relationships/hyperlink" Target="https://github.com/ainfosec/more" TargetMode="Externa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371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Intel x86 Hardware Security Primitives</a:t>
            </a:r>
            <a:br>
              <a:rPr lang="en-US" dirty="0"/>
            </a:br>
            <a:r>
              <a:rPr lang="en-US" dirty="0"/>
              <a:t>“What tools are in the tool-chest?”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5800" y="2362200"/>
            <a:ext cx="7772400" cy="1066800"/>
          </a:xfrm>
        </p:spPr>
        <p:txBody>
          <a:bodyPr/>
          <a:lstStyle/>
          <a:p>
            <a:r>
              <a:rPr lang="en-US" dirty="0"/>
              <a:t>Mr. Jacob Torrey</a:t>
            </a:r>
          </a:p>
          <a:p>
            <a:fld id="{A7C9A3C5-945F-5A4B-91F3-54C969A63800}" type="datetime4">
              <a:rPr lang="en-US" smtClean="0"/>
              <a:pPr/>
              <a:t>February 28, 2017</a:t>
            </a:fld>
            <a:br>
              <a:rPr lang="en-US" dirty="0"/>
            </a:br>
            <a:r>
              <a:rPr lang="en-US" dirty="0"/>
              <a:t>Dartmouth College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67400" y="49530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@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JacobTorrey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torreyj@ainfosec.com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Linkedin.com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/in/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jacobtorrey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Technical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VMM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VMMs are either Type-I or Type-II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Examples of Type-I</a:t>
            </a:r>
          </a:p>
          <a:p>
            <a:pPr lvl="1"/>
            <a:r>
              <a:rPr lang="en-US" dirty="0"/>
              <a:t>Xen, </a:t>
            </a:r>
            <a:r>
              <a:rPr lang="en-US" dirty="0" err="1"/>
              <a:t>VMWare</a:t>
            </a:r>
            <a:r>
              <a:rPr lang="en-US" dirty="0"/>
              <a:t> ESX, Hyper-V</a:t>
            </a:r>
          </a:p>
          <a:p>
            <a:r>
              <a:rPr lang="en-US" dirty="0"/>
              <a:t>Examples of Type-II</a:t>
            </a:r>
          </a:p>
          <a:p>
            <a:pPr lvl="1"/>
            <a:r>
              <a:rPr lang="en-US" dirty="0" err="1"/>
              <a:t>VirtualBox</a:t>
            </a:r>
            <a:r>
              <a:rPr lang="en-US" dirty="0"/>
              <a:t>, KVM, </a:t>
            </a:r>
            <a:r>
              <a:rPr lang="en-US" dirty="0" err="1"/>
              <a:t>VMWare</a:t>
            </a:r>
            <a:r>
              <a:rPr lang="en-US" dirty="0"/>
              <a:t> Player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5800" y="3733800"/>
            <a:ext cx="33528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Hardware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029200" y="3733800"/>
            <a:ext cx="33528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Hardware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5800" y="3124200"/>
            <a:ext cx="3352800" cy="609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Hypervisor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029200" y="3124200"/>
            <a:ext cx="3352800" cy="6096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Host Operating System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029200" y="2514600"/>
            <a:ext cx="3352800" cy="609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Hypervisor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362200" y="2514600"/>
            <a:ext cx="1676400" cy="6096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Guest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85800" y="2514600"/>
            <a:ext cx="1676400" cy="6096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Guest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029200" y="1905000"/>
            <a:ext cx="1676400" cy="6096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Guest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705600" y="1905000"/>
            <a:ext cx="1676400" cy="6096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Guest</a:t>
            </a:r>
          </a:p>
        </p:txBody>
      </p:sp>
    </p:spTree>
    <p:extLst>
      <p:ext uri="{BB962C8B-B14F-4D97-AF65-F5344CB8AC3E}">
        <p14:creationId xmlns:p14="http://schemas.microsoft.com/office/powerpoint/2010/main" val="3942446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Technical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VMM Architecture II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Different types lead to different hardware multiplexing models</a:t>
            </a:r>
          </a:p>
          <a:p>
            <a:endParaRPr lang="en-US" dirty="0"/>
          </a:p>
          <a:p>
            <a:r>
              <a:rPr lang="en-US" dirty="0"/>
              <a:t>Type-I VMMs generally have a control domain (dom0) which can directly talk to hardware and multiplex all requests from guests – don’t want to need drivers in VMM</a:t>
            </a:r>
          </a:p>
          <a:p>
            <a:pPr lvl="1"/>
            <a:r>
              <a:rPr lang="en-US" dirty="0"/>
              <a:t>More secure and isolated, no full OS in TCB</a:t>
            </a:r>
          </a:p>
          <a:p>
            <a:endParaRPr lang="en-US" dirty="0"/>
          </a:p>
          <a:p>
            <a:r>
              <a:rPr lang="en-US" dirty="0"/>
              <a:t>Type-II VMMs use the hardware drivers of host OS</a:t>
            </a:r>
          </a:p>
          <a:p>
            <a:pPr lvl="1"/>
            <a:r>
              <a:rPr lang="en-US" dirty="0"/>
              <a:t>Simpler to install, just an application on host OS</a:t>
            </a:r>
          </a:p>
        </p:txBody>
      </p:sp>
    </p:spTree>
    <p:extLst>
      <p:ext uri="{BB962C8B-B14F-4D97-AF65-F5344CB8AC3E}">
        <p14:creationId xmlns:p14="http://schemas.microsoft.com/office/powerpoint/2010/main" val="540321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600200" y="152400"/>
            <a:ext cx="6019800" cy="106680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Technical Background</a:t>
            </a:r>
          </a:p>
          <a:p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1562100" y="609600"/>
            <a:ext cx="6019800" cy="38100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Virtual Memory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81000" y="1295400"/>
            <a:ext cx="8382000" cy="1524000"/>
          </a:xfrm>
        </p:spPr>
        <p:txBody>
          <a:bodyPr/>
          <a:lstStyle/>
          <a:p>
            <a:r>
              <a:rPr lang="en-US" dirty="0"/>
              <a:t>Paging provides an operating system with a means to organize physical memory while at the same time, providing executables with an abstracted, contiguous view of memory</a:t>
            </a:r>
          </a:p>
        </p:txBody>
      </p:sp>
      <p:pic>
        <p:nvPicPr>
          <p:cNvPr id="3" name="Picture 2" descr="paging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971800"/>
            <a:ext cx="4267200" cy="28639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87777" y="5867400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Viralpatal.net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65829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Technical Overview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Page Translation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Every memory access requires several memory bus transactions to perform page translation</a:t>
            </a:r>
          </a:p>
          <a:p>
            <a:pPr lvl="1"/>
            <a:r>
              <a:rPr lang="en-US" dirty="0"/>
              <a:t>This is slow!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447800" y="3048000"/>
            <a:ext cx="6324600" cy="2971800"/>
            <a:chOff x="1600200" y="3124200"/>
            <a:chExt cx="6324600" cy="2971800"/>
          </a:xfrm>
        </p:grpSpPr>
        <p:sp>
          <p:nvSpPr>
            <p:cNvPr id="7" name="Down Arrow 6"/>
            <p:cNvSpPr/>
            <p:nvPr/>
          </p:nvSpPr>
          <p:spPr>
            <a:xfrm>
              <a:off x="1981200" y="3581400"/>
              <a:ext cx="381000" cy="25146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Down Arrow 7"/>
            <p:cNvSpPr/>
            <p:nvPr/>
          </p:nvSpPr>
          <p:spPr>
            <a:xfrm>
              <a:off x="7086600" y="3581400"/>
              <a:ext cx="381000" cy="25146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286000" y="3733800"/>
              <a:ext cx="48768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0800000" flipV="1">
              <a:off x="2286000" y="3962400"/>
              <a:ext cx="48768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752600" y="3730823"/>
              <a:ext cx="2209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Get PD Entry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38800" y="3962400"/>
              <a:ext cx="2209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PD Data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2286000" y="4416623"/>
              <a:ext cx="48768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0800000" flipV="1">
              <a:off x="2286000" y="4645223"/>
              <a:ext cx="48768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752600" y="4413646"/>
              <a:ext cx="2209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Get PT Entry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38800" y="4645223"/>
              <a:ext cx="2209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PT Data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2286000" y="5108377"/>
              <a:ext cx="48768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10800000" flipV="1">
              <a:off x="2286000" y="5336977"/>
              <a:ext cx="48768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057400" y="5105400"/>
              <a:ext cx="2209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Get Memory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81600" y="5336977"/>
              <a:ext cx="2209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Memory Data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00200" y="31242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CPU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705600" y="32004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Memory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1765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Technical Overview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Translation </a:t>
            </a:r>
            <a:r>
              <a:rPr lang="en-US" dirty="0" err="1">
                <a:solidFill>
                  <a:srgbClr val="FFFFFF"/>
                </a:solidFill>
              </a:rPr>
              <a:t>Lookaside</a:t>
            </a:r>
            <a:r>
              <a:rPr lang="en-US" dirty="0">
                <a:solidFill>
                  <a:srgbClr val="FFFFFF"/>
                </a:solidFill>
              </a:rPr>
              <a:t> Buffer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The solution to this problem is to cache previous translations in a buffer called the Translation Lookaside Buffer (TLB)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219200" y="3200400"/>
            <a:ext cx="6705600" cy="2819400"/>
            <a:chOff x="1905000" y="3048000"/>
            <a:chExt cx="6705600" cy="2819400"/>
          </a:xfrm>
        </p:grpSpPr>
        <p:sp>
          <p:nvSpPr>
            <p:cNvPr id="4" name="Rounded Rectangle 3"/>
            <p:cNvSpPr/>
            <p:nvPr/>
          </p:nvSpPr>
          <p:spPr>
            <a:xfrm>
              <a:off x="1905000" y="3048000"/>
              <a:ext cx="1981200" cy="5334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Access Memory</a:t>
              </a:r>
            </a:p>
          </p:txBody>
        </p:sp>
        <p:sp>
          <p:nvSpPr>
            <p:cNvPr id="5" name="Flowchart: Decision 4"/>
            <p:cNvSpPr/>
            <p:nvPr/>
          </p:nvSpPr>
          <p:spPr>
            <a:xfrm>
              <a:off x="1905000" y="4038600"/>
              <a:ext cx="1981200" cy="838200"/>
            </a:xfrm>
            <a:prstGeom prst="flowChartDecisio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/>
                <a:t>Is Translation in TLB?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905000" y="5334000"/>
              <a:ext cx="1981200" cy="533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Get Memory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191000" y="4191000"/>
              <a:ext cx="12954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Get PDE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791200" y="4191000"/>
              <a:ext cx="12954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Get PTE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7315200" y="4191000"/>
              <a:ext cx="12954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Cache</a:t>
              </a:r>
            </a:p>
          </p:txBody>
        </p:sp>
        <p:cxnSp>
          <p:nvCxnSpPr>
            <p:cNvPr id="11" name="Straight Arrow Connector 10"/>
            <p:cNvCxnSpPr>
              <a:stCxn id="4" idx="2"/>
              <a:endCxn id="5" idx="0"/>
            </p:cNvCxnSpPr>
            <p:nvPr/>
          </p:nvCxnSpPr>
          <p:spPr>
            <a:xfrm rot="5400000">
              <a:off x="2667000" y="381000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3"/>
              <a:endCxn id="7" idx="1"/>
            </p:cNvCxnSpPr>
            <p:nvPr/>
          </p:nvCxnSpPr>
          <p:spPr>
            <a:xfrm>
              <a:off x="3886200" y="4457700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7" idx="3"/>
              <a:endCxn id="8" idx="1"/>
            </p:cNvCxnSpPr>
            <p:nvPr/>
          </p:nvCxnSpPr>
          <p:spPr>
            <a:xfrm>
              <a:off x="5486400" y="4457700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8" idx="3"/>
              <a:endCxn id="9" idx="1"/>
            </p:cNvCxnSpPr>
            <p:nvPr/>
          </p:nvCxnSpPr>
          <p:spPr>
            <a:xfrm>
              <a:off x="7086600" y="4457700"/>
              <a:ext cx="228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5" idx="2"/>
              <a:endCxn id="6" idx="0"/>
            </p:cNvCxnSpPr>
            <p:nvPr/>
          </p:nvCxnSpPr>
          <p:spPr>
            <a:xfrm rot="5400000">
              <a:off x="2667000" y="510540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9" idx="3"/>
            </p:cNvCxnSpPr>
            <p:nvPr/>
          </p:nvCxnSpPr>
          <p:spPr>
            <a:xfrm flipH="1">
              <a:off x="2895600" y="4457700"/>
              <a:ext cx="5715000" cy="647700"/>
            </a:xfrm>
            <a:prstGeom prst="bentConnector3">
              <a:avLst>
                <a:gd name="adj1" fmla="val -4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2971800" y="4295001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52600" y="49530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92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Technical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Memory Management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Extended page tables (EPT) adds additional levels to traditional virtual memory hierarchy</a:t>
            </a:r>
          </a:p>
          <a:p>
            <a:pPr lvl="1"/>
            <a:r>
              <a:rPr lang="en-US" dirty="0"/>
              <a:t>Maps “guest physical” to “machine physical”</a:t>
            </a:r>
          </a:p>
          <a:p>
            <a:pPr lvl="1"/>
            <a:r>
              <a:rPr lang="en-US" dirty="0"/>
              <a:t>Triggers EPT Fault VM Exit instead of page fault</a:t>
            </a:r>
          </a:p>
          <a:p>
            <a:pPr lvl="1"/>
            <a:r>
              <a:rPr lang="en-US" dirty="0"/>
              <a:t>Allows OS to manage memory without VMM interference</a:t>
            </a:r>
          </a:p>
          <a:p>
            <a:pPr lvl="1"/>
            <a:r>
              <a:rPr lang="en-US" dirty="0"/>
              <a:t>Implements new instructions similar to INVLPG</a:t>
            </a:r>
          </a:p>
          <a:p>
            <a:pPr lvl="1"/>
            <a:endParaRPr lang="en-US" dirty="0"/>
          </a:p>
          <a:p>
            <a:r>
              <a:rPr lang="en-US" dirty="0"/>
              <a:t>VM process ID (VPID) adds a word to each TLB line with the VM ID (VMM = ID 0) to prevent performance hit from VM Exit TLB flush</a:t>
            </a:r>
          </a:p>
        </p:txBody>
      </p:sp>
    </p:spTree>
    <p:extLst>
      <p:ext uri="{BB962C8B-B14F-4D97-AF65-F5344CB8AC3E}">
        <p14:creationId xmlns:p14="http://schemas.microsoft.com/office/powerpoint/2010/main" val="1827862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Back to Paging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64b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447800"/>
            <a:ext cx="6375400" cy="493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245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Technical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VMCS Mechanics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Think of a VMCS as a task state segment (TSS) or </a:t>
            </a:r>
            <a:r>
              <a:rPr lang="en-US" dirty="0" err="1"/>
              <a:t>task_struct</a:t>
            </a:r>
            <a:r>
              <a:rPr lang="en-US" dirty="0"/>
              <a:t> for OS VMs</a:t>
            </a:r>
          </a:p>
          <a:p>
            <a:endParaRPr lang="en-US" dirty="0"/>
          </a:p>
          <a:p>
            <a:r>
              <a:rPr lang="en-US" dirty="0"/>
              <a:t>One VMCS PTR per processor, points to currently active VMCS</a:t>
            </a:r>
          </a:p>
          <a:p>
            <a:endParaRPr lang="en-US" dirty="0"/>
          </a:p>
          <a:p>
            <a:r>
              <a:rPr lang="en-US" dirty="0"/>
              <a:t>VMCS stores guest and host state, exit conditions and pointers to other related structures</a:t>
            </a:r>
          </a:p>
          <a:p>
            <a:pPr lvl="1"/>
            <a:r>
              <a:rPr lang="en-US" dirty="0"/>
              <a:t>EPT Pointer points to PML4 for VM</a:t>
            </a:r>
          </a:p>
          <a:p>
            <a:endParaRPr lang="en-US" dirty="0"/>
          </a:p>
          <a:p>
            <a:r>
              <a:rPr lang="en-US" dirty="0"/>
              <a:t>Not directly accessible to memory reads/writes, requires a specialized instruction to access (VMREAD/VMWRITE)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260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Technical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VM Exit Conditions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Among others, the VMCS can be configured to trap on:</a:t>
            </a:r>
          </a:p>
          <a:p>
            <a:pPr lvl="1"/>
            <a:r>
              <a:rPr lang="en-US" dirty="0"/>
              <a:t>Interrupts</a:t>
            </a:r>
          </a:p>
          <a:p>
            <a:pPr lvl="1"/>
            <a:r>
              <a:rPr lang="en-US" dirty="0"/>
              <a:t>Memory faults (akin to page faults)</a:t>
            </a:r>
          </a:p>
          <a:p>
            <a:pPr lvl="1"/>
            <a:r>
              <a:rPr lang="en-US" dirty="0"/>
              <a:t>IO access (port IO)</a:t>
            </a:r>
          </a:p>
          <a:p>
            <a:pPr lvl="1"/>
            <a:r>
              <a:rPr lang="en-US" dirty="0"/>
              <a:t>Certain privileged instructions</a:t>
            </a:r>
          </a:p>
          <a:p>
            <a:pPr lvl="2"/>
            <a:r>
              <a:rPr lang="en-US" dirty="0"/>
              <a:t>MOV to control registers</a:t>
            </a:r>
          </a:p>
          <a:p>
            <a:pPr lvl="2"/>
            <a:r>
              <a:rPr lang="en-US" dirty="0"/>
              <a:t>RDMSR/WRMSR</a:t>
            </a:r>
          </a:p>
          <a:p>
            <a:pPr lvl="2"/>
            <a:r>
              <a:rPr lang="en-US" dirty="0"/>
              <a:t>RDRAND </a:t>
            </a:r>
          </a:p>
          <a:p>
            <a:pPr lvl="2"/>
            <a:r>
              <a:rPr lang="en-US" dirty="0"/>
              <a:t>Etc…</a:t>
            </a:r>
          </a:p>
          <a:p>
            <a:endParaRPr lang="en-US" dirty="0"/>
          </a:p>
          <a:p>
            <a:r>
              <a:rPr lang="en-US" dirty="0"/>
              <a:t>When trapping to VMM, provides all guest registers/state and exit condition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40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VMM Weirdness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#VE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#VE is a new specification that allows for some EPT faults to be routed to ring-0’s INT20</a:t>
            </a:r>
          </a:p>
          <a:p>
            <a:endParaRPr lang="en-US" dirty="0"/>
          </a:p>
          <a:p>
            <a:r>
              <a:rPr lang="en-US" dirty="0"/>
              <a:t>Allows kernel to switch between a </a:t>
            </a:r>
            <a:r>
              <a:rPr lang="en-US" i="1" dirty="0"/>
              <a:t>VMM-approved</a:t>
            </a:r>
            <a:r>
              <a:rPr lang="en-US" dirty="0"/>
              <a:t> list of EPTPs without transitioning to VMX-root mode for performance reasons</a:t>
            </a:r>
          </a:p>
          <a:p>
            <a:pPr lvl="1"/>
            <a:r>
              <a:rPr lang="en-US" dirty="0"/>
              <a:t>Allows rapid VM introspection with less performance impact</a:t>
            </a:r>
          </a:p>
          <a:p>
            <a:endParaRPr lang="en-US" dirty="0"/>
          </a:p>
          <a:p>
            <a:r>
              <a:rPr lang="en-US" dirty="0"/>
              <a:t>Currently only for (some) EPT faults, more probably coming</a:t>
            </a:r>
          </a:p>
        </p:txBody>
      </p:sp>
    </p:spTree>
    <p:extLst>
      <p:ext uri="{BB962C8B-B14F-4D97-AF65-F5344CB8AC3E}">
        <p14:creationId xmlns:p14="http://schemas.microsoft.com/office/powerpoint/2010/main" val="189787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In efforts to ease system consolidation and optimize resource use, Intel (and ARM, AMD…) have provided hardware extensions to support hardware-backed security and virtualization of disparate </a:t>
            </a:r>
            <a:r>
              <a:rPr lang="en-US" dirty="0" err="1"/>
              <a:t>OSes</a:t>
            </a:r>
            <a:r>
              <a:rPr lang="en-US" dirty="0"/>
              <a:t> on a single physical machine</a:t>
            </a:r>
          </a:p>
          <a:p>
            <a:endParaRPr lang="en-US" sz="1800" dirty="0"/>
          </a:p>
          <a:p>
            <a:r>
              <a:rPr lang="en-US" dirty="0"/>
              <a:t>This lecture aims to provide a short introduction to these extensions and how to utilize them in future research (there is a lot of emergent/weird machine behavior here)</a:t>
            </a:r>
          </a:p>
          <a:p>
            <a:endParaRPr lang="en-US" sz="1800" dirty="0"/>
          </a:p>
          <a:p>
            <a:r>
              <a:rPr lang="en-US" dirty="0"/>
              <a:t>Slides will be provided for reference, please don’t hesitate to jump in with questions at any time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603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VMM Weirdness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Shadow VMCS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“Nested virtualization” is the name for running a hypervisor within a hypervisor (</a:t>
            </a:r>
            <a:r>
              <a:rPr lang="en-US" dirty="0" err="1"/>
              <a:t>VMMception</a:t>
            </a:r>
            <a:r>
              <a:rPr lang="en-US" dirty="0"/>
              <a:t>?)</a:t>
            </a:r>
          </a:p>
          <a:p>
            <a:endParaRPr lang="en-US" dirty="0"/>
          </a:p>
          <a:p>
            <a:r>
              <a:rPr lang="en-US" dirty="0"/>
              <a:t>Originally done through emulation of the nested VMMs attempted changes to VMCS/EPT</a:t>
            </a:r>
          </a:p>
          <a:p>
            <a:pPr lvl="1"/>
            <a:r>
              <a:rPr lang="en-US" dirty="0"/>
              <a:t>Trap to root VMM on VMREAD/VMWRITE, etc.</a:t>
            </a:r>
          </a:p>
          <a:p>
            <a:endParaRPr lang="en-US" dirty="0"/>
          </a:p>
          <a:p>
            <a:r>
              <a:rPr lang="en-US" dirty="0"/>
              <a:t>Now CPUs support “Shadow VMCS”, where VMREAD/VMWRITE in VMX non-root mode will not trap to VMM</a:t>
            </a:r>
          </a:p>
          <a:p>
            <a:pPr lvl="1"/>
            <a:r>
              <a:rPr lang="en-US" dirty="0"/>
              <a:t>Allows inner VMM to manage VMs </a:t>
            </a:r>
          </a:p>
          <a:p>
            <a:pPr lvl="1"/>
            <a:r>
              <a:rPr lang="en-US" dirty="0"/>
              <a:t>Much less performance impact</a:t>
            </a:r>
          </a:p>
        </p:txBody>
      </p:sp>
    </p:spTree>
    <p:extLst>
      <p:ext uri="{BB962C8B-B14F-4D97-AF65-F5344CB8AC3E}">
        <p14:creationId xmlns:p14="http://schemas.microsoft.com/office/powerpoint/2010/main" val="3007613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Technical Aside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TXT &amp; SMM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81000" y="1219200"/>
            <a:ext cx="8382000" cy="5105400"/>
          </a:xfrm>
        </p:spPr>
        <p:txBody>
          <a:bodyPr/>
          <a:lstStyle/>
          <a:p>
            <a:r>
              <a:rPr lang="en-US" dirty="0"/>
              <a:t>Intel trusted execution technology (TXT) provides the ability to establish a dynamic root-of-trust</a:t>
            </a:r>
          </a:p>
          <a:p>
            <a:pPr lvl="1"/>
            <a:r>
              <a:rPr lang="en-US" dirty="0"/>
              <a:t>Sets TPM (hardware crypto co-processor) into special mode as well as CPU(s) and launches measured launch environment</a:t>
            </a:r>
          </a:p>
          <a:p>
            <a:pPr lvl="1"/>
            <a:r>
              <a:rPr lang="en-US" dirty="0"/>
              <a:t>Removes legacy BIOS and additional untrusted software from trusted computing base (TCB)</a:t>
            </a:r>
          </a:p>
          <a:p>
            <a:r>
              <a:rPr lang="en-US" dirty="0"/>
              <a:t>Intel Software Guard extensions (SGX) provides “enclaves”</a:t>
            </a:r>
          </a:p>
          <a:p>
            <a:pPr lvl="1"/>
            <a:r>
              <a:rPr lang="en-US" dirty="0"/>
              <a:t>Newer, more “nimble” TXT</a:t>
            </a:r>
          </a:p>
          <a:p>
            <a:r>
              <a:rPr lang="en-US" dirty="0"/>
              <a:t>Intel system management mode (SMM) is a stealthy execution environment (“ring -2”) for chipset manufacturer code to live</a:t>
            </a:r>
          </a:p>
          <a:p>
            <a:pPr lvl="1"/>
            <a:r>
              <a:rPr lang="en-US" dirty="0"/>
              <a:t>Fully hidden in HW from OS/hypervisor</a:t>
            </a:r>
          </a:p>
          <a:p>
            <a:pPr lvl="1"/>
            <a:r>
              <a:rPr lang="en-US" dirty="0"/>
              <a:t>Can host a 2</a:t>
            </a:r>
            <a:r>
              <a:rPr lang="en-US" baseline="30000" dirty="0"/>
              <a:t>nd</a:t>
            </a:r>
            <a:r>
              <a:rPr lang="en-US" dirty="0"/>
              <a:t> VMM that virtualizes chipset code (DMM)</a:t>
            </a:r>
          </a:p>
        </p:txBody>
      </p:sp>
    </p:spTree>
    <p:extLst>
      <p:ext uri="{BB962C8B-B14F-4D97-AF65-F5344CB8AC3E}">
        <p14:creationId xmlns:p14="http://schemas.microsoft.com/office/powerpoint/2010/main" val="407576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Interesting Research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Private key side-channel leakage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VT-x may provide strong isolation, but side-channels still exist</a:t>
            </a:r>
          </a:p>
          <a:p>
            <a:pPr lvl="1"/>
            <a:r>
              <a:rPr lang="en-US" dirty="0"/>
              <a:t>Timing</a:t>
            </a:r>
          </a:p>
          <a:p>
            <a:pPr lvl="1"/>
            <a:r>
              <a:rPr lang="en-US" dirty="0"/>
              <a:t>Shared processor cache</a:t>
            </a:r>
          </a:p>
          <a:p>
            <a:pPr lvl="1"/>
            <a:r>
              <a:rPr lang="en-US" dirty="0"/>
              <a:t>IO</a:t>
            </a:r>
          </a:p>
          <a:p>
            <a:pPr lvl="1"/>
            <a:r>
              <a:rPr lang="en-US" dirty="0"/>
              <a:t>CPU Pipelining</a:t>
            </a:r>
          </a:p>
          <a:p>
            <a:endParaRPr lang="en-US" sz="1400" dirty="0"/>
          </a:p>
          <a:p>
            <a:r>
              <a:rPr lang="en-US" dirty="0"/>
              <a:t>Extracted a private key being used in a VM from another co-resident VM on the Xen hypervisor</a:t>
            </a:r>
          </a:p>
          <a:p>
            <a:pPr lvl="1"/>
            <a:r>
              <a:rPr lang="en-US" dirty="0"/>
              <a:t>Used cache timing (similar to AES attack) to figure out what memory other VM was accessing</a:t>
            </a:r>
          </a:p>
          <a:p>
            <a:pPr lvl="1"/>
            <a:r>
              <a:rPr lang="en-US" dirty="0"/>
              <a:t>Able to recover </a:t>
            </a:r>
            <a:r>
              <a:rPr lang="en-US" dirty="0" err="1"/>
              <a:t>ElGamal</a:t>
            </a:r>
            <a:r>
              <a:rPr lang="en-US" dirty="0"/>
              <a:t> private key in lab setting</a:t>
            </a:r>
          </a:p>
          <a:p>
            <a:endParaRPr lang="en-US" sz="1400" dirty="0"/>
          </a:p>
          <a:p>
            <a:r>
              <a:rPr lang="en-US" dirty="0"/>
              <a:t>Reminder that VT-x is not designed for total isolation</a:t>
            </a:r>
          </a:p>
        </p:txBody>
      </p:sp>
    </p:spTree>
    <p:extLst>
      <p:ext uri="{BB962C8B-B14F-4D97-AF65-F5344CB8AC3E}">
        <p14:creationId xmlns:p14="http://schemas.microsoft.com/office/powerpoint/2010/main" val="1569176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Technical Background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TLB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TLB is physically two separate entities, one for code, one for data</a:t>
            </a:r>
          </a:p>
          <a:p>
            <a:endParaRPr lang="en-US" dirty="0"/>
          </a:p>
        </p:txBody>
      </p:sp>
      <p:pic>
        <p:nvPicPr>
          <p:cNvPr id="5" name="Picture 4" descr="core2cpuar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286000"/>
            <a:ext cx="605051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996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Interesting Research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Measurement of running executables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Built upon </a:t>
            </a:r>
            <a:r>
              <a:rPr lang="en-US" dirty="0" err="1"/>
              <a:t>GRSecurity’s</a:t>
            </a:r>
            <a:r>
              <a:rPr lang="en-US" dirty="0"/>
              <a:t> PAGEEXEC &amp; Shadow Walker rootkit to split TLB to provide periodic measurements of dynamic code applications</a:t>
            </a:r>
          </a:p>
          <a:p>
            <a:endParaRPr lang="en-US" dirty="0"/>
          </a:p>
          <a:p>
            <a:r>
              <a:rPr lang="en-US" dirty="0"/>
              <a:t>Transparently segregates code and data fetches to different regions of memory</a:t>
            </a:r>
          </a:p>
          <a:p>
            <a:endParaRPr lang="en-US" dirty="0"/>
          </a:p>
          <a:p>
            <a:r>
              <a:rPr lang="en-US" dirty="0"/>
              <a:t>Can detect code-injection attack almost instantly</a:t>
            </a:r>
          </a:p>
          <a:p>
            <a:endParaRPr lang="en-US" dirty="0"/>
          </a:p>
          <a:p>
            <a:r>
              <a:rPr lang="en-US" dirty="0"/>
              <a:t>DARPA Cyber Fast Track effort</a:t>
            </a:r>
          </a:p>
        </p:txBody>
      </p:sp>
    </p:spTree>
    <p:extLst>
      <p:ext uri="{BB962C8B-B14F-4D97-AF65-F5344CB8AC3E}">
        <p14:creationId xmlns:p14="http://schemas.microsoft.com/office/powerpoint/2010/main" val="254964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AES-NI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In response to software-based caching attacks on AES, Intel released instruction set to support AES</a:t>
            </a:r>
          </a:p>
          <a:p>
            <a:endParaRPr lang="en-US" dirty="0"/>
          </a:p>
          <a:p>
            <a:r>
              <a:rPr lang="en-US" dirty="0"/>
              <a:t>Hardware logic is faster, and more protected</a:t>
            </a:r>
          </a:p>
          <a:p>
            <a:endParaRPr lang="en-US" dirty="0"/>
          </a:p>
          <a:p>
            <a:r>
              <a:rPr lang="en-US" dirty="0"/>
              <a:t>Supports 128-bit and 256-bit AES</a:t>
            </a:r>
          </a:p>
          <a:p>
            <a:endParaRPr lang="en-US" dirty="0"/>
          </a:p>
          <a:p>
            <a:r>
              <a:rPr lang="en-US" dirty="0"/>
              <a:t>Provides primitives, still requires engineering to make a safe system on top of these</a:t>
            </a:r>
          </a:p>
        </p:txBody>
      </p:sp>
    </p:spTree>
    <p:extLst>
      <p:ext uri="{BB962C8B-B14F-4D97-AF65-F5344CB8AC3E}">
        <p14:creationId xmlns:p14="http://schemas.microsoft.com/office/powerpoint/2010/main" val="40155527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Interesting Research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Hardened Anti-Reverse Engineering System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Built upon </a:t>
            </a:r>
            <a:r>
              <a:rPr lang="en-US" dirty="0" err="1"/>
              <a:t>MoRE</a:t>
            </a:r>
            <a:r>
              <a:rPr lang="en-US" dirty="0"/>
              <a:t> to split TLB to provide an AES-NI/TRESOR encrypted capability</a:t>
            </a:r>
          </a:p>
          <a:p>
            <a:pPr lvl="1"/>
            <a:r>
              <a:rPr lang="en-US" dirty="0"/>
              <a:t>AES key stored in CPU debug registers</a:t>
            </a:r>
          </a:p>
          <a:p>
            <a:endParaRPr lang="en-US" dirty="0"/>
          </a:p>
          <a:p>
            <a:r>
              <a:rPr lang="en-US" dirty="0"/>
              <a:t>Transparently segregates code and data fetches to different regions of memory</a:t>
            </a:r>
          </a:p>
          <a:p>
            <a:endParaRPr lang="en-US" dirty="0"/>
          </a:p>
          <a:p>
            <a:r>
              <a:rPr lang="en-US" dirty="0"/>
              <a:t>Data fetches are routed to encrypted pages, preventing reverse-engineering</a:t>
            </a:r>
          </a:p>
          <a:p>
            <a:endParaRPr lang="en-US" dirty="0"/>
          </a:p>
          <a:p>
            <a:r>
              <a:rPr lang="en-US" dirty="0"/>
              <a:t>Instruction fetches are routed to decrypted execute-only pages for seamless execution</a:t>
            </a:r>
          </a:p>
        </p:txBody>
      </p:sp>
    </p:spTree>
    <p:extLst>
      <p:ext uri="{BB962C8B-B14F-4D97-AF65-F5344CB8AC3E}">
        <p14:creationId xmlns:p14="http://schemas.microsoft.com/office/powerpoint/2010/main" val="1564542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Concluding Remarks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Hopefully this provided enough of an overview of Intel VT-x for you to feel confident to play with it</a:t>
            </a:r>
          </a:p>
          <a:p>
            <a:endParaRPr lang="en-US" dirty="0"/>
          </a:p>
          <a:p>
            <a:r>
              <a:rPr lang="en-US" dirty="0"/>
              <a:t>I have a simple hypervisor which I built on for </a:t>
            </a:r>
            <a:r>
              <a:rPr lang="en-US" dirty="0" err="1"/>
              <a:t>MoRE</a:t>
            </a:r>
            <a:r>
              <a:rPr lang="en-US" dirty="0"/>
              <a:t> for anyone who is interested</a:t>
            </a:r>
          </a:p>
          <a:p>
            <a:pPr lvl="1"/>
            <a:r>
              <a:rPr lang="en-US" dirty="0">
                <a:hlinkClick r:id="rId2"/>
              </a:rPr>
              <a:t>https://github.com/ainfosec/more</a:t>
            </a:r>
            <a:r>
              <a:rPr lang="en-US" dirty="0"/>
              <a:t> </a:t>
            </a:r>
          </a:p>
          <a:p>
            <a:endParaRPr lang="en-US" sz="1600" dirty="0"/>
          </a:p>
          <a:p>
            <a:r>
              <a:rPr lang="en-US" dirty="0"/>
              <a:t>AIS’s </a:t>
            </a:r>
            <a:r>
              <a:rPr lang="en-US" dirty="0" err="1"/>
              <a:t>Bareflank</a:t>
            </a:r>
            <a:r>
              <a:rPr lang="en-US" dirty="0"/>
              <a:t> is a VMM designed for easy bootstrapping of research hypervisors</a:t>
            </a:r>
          </a:p>
          <a:p>
            <a:pPr lvl="1"/>
            <a:r>
              <a:rPr lang="en-US" dirty="0">
                <a:hlinkClick r:id="rId3"/>
              </a:rPr>
              <a:t>https://bareflank.github.io/hypervisor/</a:t>
            </a:r>
            <a:r>
              <a:rPr lang="en-US" dirty="0"/>
              <a:t> </a:t>
            </a:r>
          </a:p>
          <a:p>
            <a:endParaRPr lang="en-US" sz="1600" dirty="0"/>
          </a:p>
          <a:p>
            <a:r>
              <a:rPr lang="en-US" dirty="0"/>
              <a:t>Don’t hesitate to contact me with questions or to bounce ideas around</a:t>
            </a:r>
          </a:p>
        </p:txBody>
      </p:sp>
    </p:spTree>
    <p:extLst>
      <p:ext uri="{BB962C8B-B14F-4D97-AF65-F5344CB8AC3E}">
        <p14:creationId xmlns:p14="http://schemas.microsoft.com/office/powerpoint/2010/main" val="34488420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 err="1"/>
              <a:t>Bedankt</a:t>
            </a:r>
            <a:r>
              <a:rPr lang="en-US" dirty="0"/>
              <a:t>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Full vs. </a:t>
            </a:r>
            <a:r>
              <a:rPr lang="en-US" dirty="0" err="1">
                <a:solidFill>
                  <a:srgbClr val="FFFFFF"/>
                </a:solidFill>
              </a:rPr>
              <a:t>Paravirtualization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In this talk, focus will mostly be on full virtualization</a:t>
            </a:r>
          </a:p>
          <a:p>
            <a:pPr lvl="1"/>
            <a:r>
              <a:rPr lang="en-US" dirty="0"/>
              <a:t>Guest OS is unmodified, generally thinks it is running without VMM</a:t>
            </a:r>
          </a:p>
          <a:p>
            <a:endParaRPr lang="en-US" dirty="0"/>
          </a:p>
          <a:p>
            <a:r>
              <a:rPr lang="en-US" dirty="0" err="1"/>
              <a:t>Paravirtualization</a:t>
            </a:r>
            <a:r>
              <a:rPr lang="en-US" dirty="0"/>
              <a:t> is where modifications to the guest OS are made to simplify</a:t>
            </a:r>
          </a:p>
          <a:p>
            <a:pPr lvl="1"/>
            <a:r>
              <a:rPr lang="en-US" dirty="0"/>
              <a:t>For example: disk driver talks to VMM directly, rather than trapping on MMIO/PIO requests</a:t>
            </a:r>
          </a:p>
          <a:p>
            <a:pPr lvl="1"/>
            <a:r>
              <a:rPr lang="en-US" dirty="0"/>
              <a:t>PV drivers still used on fully virtualized VMMs for speed and management advantages</a:t>
            </a:r>
          </a:p>
          <a:p>
            <a:endParaRPr lang="en-US" dirty="0"/>
          </a:p>
          <a:p>
            <a:r>
              <a:rPr lang="en-US" dirty="0"/>
              <a:t>Intel VT-x enables full virtualization</a:t>
            </a:r>
          </a:p>
          <a:p>
            <a:pPr lvl="1"/>
            <a:r>
              <a:rPr lang="en-US" dirty="0"/>
              <a:t>From architecture side, </a:t>
            </a:r>
            <a:r>
              <a:rPr lang="en-US"/>
              <a:t>more interesting (to me at least)</a:t>
            </a:r>
          </a:p>
        </p:txBody>
      </p:sp>
    </p:spTree>
    <p:extLst>
      <p:ext uri="{BB962C8B-B14F-4D97-AF65-F5344CB8AC3E}">
        <p14:creationId xmlns:p14="http://schemas.microsoft.com/office/powerpoint/2010/main" val="1879221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Outline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800" dirty="0"/>
              <a:t>Gap Analysis – From OS to VMM</a:t>
            </a:r>
          </a:p>
          <a:p>
            <a:r>
              <a:rPr lang="en-US" sz="1800" dirty="0"/>
              <a:t>Technical Overviews</a:t>
            </a:r>
          </a:p>
          <a:p>
            <a:pPr lvl="1"/>
            <a:r>
              <a:rPr lang="en-US" sz="1600" dirty="0"/>
              <a:t>General architecture</a:t>
            </a:r>
          </a:p>
          <a:p>
            <a:pPr lvl="1"/>
            <a:r>
              <a:rPr lang="en-US" sz="1600" dirty="0"/>
              <a:t>Memory management/isolation</a:t>
            </a:r>
          </a:p>
          <a:p>
            <a:pPr lvl="1"/>
            <a:r>
              <a:rPr lang="en-US" sz="1600" dirty="0"/>
              <a:t>VMCS mechanics</a:t>
            </a:r>
          </a:p>
          <a:p>
            <a:pPr lvl="1"/>
            <a:r>
              <a:rPr lang="en-US" sz="1600" dirty="0"/>
              <a:t>Exit conditions</a:t>
            </a:r>
          </a:p>
          <a:p>
            <a:pPr lvl="1"/>
            <a:r>
              <a:rPr lang="en-US" sz="1600" dirty="0"/>
              <a:t>VMM </a:t>
            </a:r>
            <a:r>
              <a:rPr lang="en-US" sz="1600" dirty="0" err="1"/>
              <a:t>Weirdnesses</a:t>
            </a:r>
            <a:endParaRPr lang="en-US" sz="1600" dirty="0"/>
          </a:p>
          <a:p>
            <a:pPr lvl="1"/>
            <a:r>
              <a:rPr lang="en-US" sz="1600" dirty="0"/>
              <a:t>Asides: TXT &amp; SMM/STM</a:t>
            </a:r>
          </a:p>
          <a:p>
            <a:r>
              <a:rPr lang="en-US" sz="1800" dirty="0"/>
              <a:t>Interesting Research</a:t>
            </a:r>
          </a:p>
          <a:p>
            <a:pPr lvl="1"/>
            <a:r>
              <a:rPr lang="en-US" sz="1600" dirty="0"/>
              <a:t>Recovering private keys from VM side-channels</a:t>
            </a:r>
          </a:p>
          <a:p>
            <a:pPr lvl="1"/>
            <a:r>
              <a:rPr lang="en-US" sz="1600" dirty="0" err="1"/>
              <a:t>MoRE</a:t>
            </a:r>
            <a:r>
              <a:rPr lang="en-US" sz="1600" dirty="0"/>
              <a:t> – VT-x + TLB splitting</a:t>
            </a:r>
          </a:p>
          <a:p>
            <a:pPr lvl="1"/>
            <a:r>
              <a:rPr lang="en-US" sz="1600" dirty="0"/>
              <a:t>HARES – VT-x + TLB splitting + AES-NI</a:t>
            </a:r>
          </a:p>
          <a:p>
            <a:r>
              <a:rPr lang="en-US" sz="1800" dirty="0"/>
              <a:t>Concluding Remarks</a:t>
            </a:r>
          </a:p>
          <a:p>
            <a:r>
              <a:rPr lang="en-US" sz="1800" dirty="0"/>
              <a:t>Questions</a:t>
            </a:r>
            <a:endParaRPr lang="en-US" dirty="0"/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725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Gap 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“Ring 0 to Ring -1”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In short, a virtual machine monitor (VMM aka hypervisor) is a kernel where </a:t>
            </a:r>
            <a:r>
              <a:rPr lang="en-US" dirty="0" err="1"/>
              <a:t>OSes</a:t>
            </a:r>
            <a:r>
              <a:rPr lang="en-US" dirty="0"/>
              <a:t> are ‘applications’</a:t>
            </a:r>
          </a:p>
          <a:p>
            <a:pPr lvl="1"/>
            <a:r>
              <a:rPr lang="en-US" dirty="0"/>
              <a:t>Can abstract memory (guest physical addresses to machine physical)</a:t>
            </a:r>
          </a:p>
          <a:p>
            <a:pPr lvl="1"/>
            <a:r>
              <a:rPr lang="en-US" dirty="0"/>
              <a:t>Multiplex between </a:t>
            </a:r>
            <a:r>
              <a:rPr lang="en-US" dirty="0" err="1"/>
              <a:t>OSes</a:t>
            </a:r>
            <a:r>
              <a:rPr lang="en-US" dirty="0"/>
              <a:t> and trap on specified exceptions/violations</a:t>
            </a:r>
          </a:p>
          <a:p>
            <a:pPr lvl="1"/>
            <a:r>
              <a:rPr lang="en-US" dirty="0"/>
              <a:t>Provide a consistent &amp; abstracted view of hardware</a:t>
            </a:r>
          </a:p>
          <a:p>
            <a:endParaRPr lang="en-US" dirty="0"/>
          </a:p>
          <a:p>
            <a:r>
              <a:rPr lang="en-US" dirty="0"/>
              <a:t>Well-designed architecture (mostly) cleans a lot of </a:t>
            </a:r>
            <a:r>
              <a:rPr lang="en-US" dirty="0" err="1"/>
              <a:t>cruft</a:t>
            </a:r>
            <a:r>
              <a:rPr lang="en-US" dirty="0"/>
              <a:t> needed for legacy support</a:t>
            </a:r>
          </a:p>
          <a:p>
            <a:pPr lvl="1"/>
            <a:r>
              <a:rPr lang="en-US" dirty="0"/>
              <a:t>Originally no support for real-mode</a:t>
            </a:r>
          </a:p>
          <a:p>
            <a:pPr lvl="1"/>
            <a:r>
              <a:rPr lang="en-US" dirty="0"/>
              <a:t>64-bit aware, no PAE needed</a:t>
            </a:r>
          </a:p>
          <a:p>
            <a:pPr lvl="1"/>
            <a:r>
              <a:rPr lang="en-US" dirty="0"/>
              <a:t>Allows VMM to be very small code base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9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VT-x in a Figure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Shows VMM ‘slot’, and the process for transitioning to and from from multiple guests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From Intel SDM 3C – Official VT-x specification document</a:t>
            </a:r>
          </a:p>
        </p:txBody>
      </p:sp>
      <p:pic>
        <p:nvPicPr>
          <p:cNvPr id="5" name="Picture 4" descr="Screen Shot 2014-02-25 at 7.54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09800"/>
            <a:ext cx="64262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7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The Growth of VMMs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Many single OS systems now are VMs</a:t>
            </a:r>
          </a:p>
          <a:p>
            <a:endParaRPr lang="en-US" dirty="0"/>
          </a:p>
          <a:p>
            <a:r>
              <a:rPr lang="en-US" dirty="0"/>
              <a:t>Hyper-V comes by default installed on Win 8+</a:t>
            </a:r>
          </a:p>
          <a:p>
            <a:pPr lvl="1"/>
            <a:r>
              <a:rPr lang="en-US" dirty="0"/>
              <a:t>Required in Win 10</a:t>
            </a:r>
          </a:p>
          <a:p>
            <a:endParaRPr lang="en-US" dirty="0"/>
          </a:p>
          <a:p>
            <a:r>
              <a:rPr lang="en-US" dirty="0"/>
              <a:t>Linux KVM is merged with kernel mainline</a:t>
            </a:r>
          </a:p>
          <a:p>
            <a:endParaRPr lang="en-US" dirty="0"/>
          </a:p>
          <a:p>
            <a:r>
              <a:rPr lang="en-US" dirty="0"/>
              <a:t>The line between guest, host and VMM is increasingly blurred</a:t>
            </a:r>
          </a:p>
          <a:p>
            <a:pPr lvl="1"/>
            <a:r>
              <a:rPr lang="en-US" dirty="0"/>
              <a:t>Host OS is more privileged than VMM </a:t>
            </a:r>
            <a:r>
              <a:rPr lang="en-US" dirty="0" err="1"/>
              <a:t>userspace</a:t>
            </a:r>
            <a:endParaRPr lang="en-US" dirty="0"/>
          </a:p>
          <a:p>
            <a:pPr lvl="1"/>
            <a:r>
              <a:rPr lang="en-US" dirty="0"/>
              <a:t>Host OS is less privileged than VMM root</a:t>
            </a:r>
          </a:p>
        </p:txBody>
      </p:sp>
    </p:spTree>
    <p:extLst>
      <p:ext uri="{BB962C8B-B14F-4D97-AF65-F5344CB8AC3E}">
        <p14:creationId xmlns:p14="http://schemas.microsoft.com/office/powerpoint/2010/main" val="4036422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Technical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General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Separated into VMX root and non-root mode</a:t>
            </a:r>
          </a:p>
          <a:p>
            <a:pPr lvl="1"/>
            <a:r>
              <a:rPr lang="en-US" dirty="0"/>
              <a:t>VMXON, VMXOFF and VM Exits/Enters switch between two modes</a:t>
            </a:r>
          </a:p>
          <a:p>
            <a:pPr lvl="1"/>
            <a:r>
              <a:rPr lang="en-US" dirty="0"/>
              <a:t>Can be initiated from either Ring 0 or SMM (“Ring -2”)</a:t>
            </a:r>
          </a:p>
          <a:p>
            <a:pPr lvl="1"/>
            <a:endParaRPr lang="en-US" dirty="0"/>
          </a:p>
          <a:p>
            <a:r>
              <a:rPr lang="en-US" dirty="0"/>
              <a:t>VMM sets up </a:t>
            </a:r>
            <a:r>
              <a:rPr lang="en-US" dirty="0" err="1"/>
              <a:t>task_struct</a:t>
            </a:r>
            <a:r>
              <a:rPr lang="en-US" dirty="0"/>
              <a:t>-like VM control structure (VMCS) for each VM</a:t>
            </a:r>
          </a:p>
          <a:p>
            <a:pPr lvl="1"/>
            <a:r>
              <a:rPr lang="en-US" dirty="0"/>
              <a:t>Specifies what events will trigger VM Exit</a:t>
            </a:r>
          </a:p>
          <a:p>
            <a:pPr lvl="1"/>
            <a:endParaRPr lang="en-US" dirty="0"/>
          </a:p>
          <a:p>
            <a:r>
              <a:rPr lang="en-US" dirty="0"/>
              <a:t>Some events always trigger VM Exit</a:t>
            </a:r>
          </a:p>
          <a:p>
            <a:pPr lvl="1"/>
            <a:r>
              <a:rPr lang="en-US" dirty="0"/>
              <a:t>CPUID, RDTSC, etc…</a:t>
            </a:r>
          </a:p>
          <a:p>
            <a:pPr lvl="1"/>
            <a:r>
              <a:rPr lang="en-US" dirty="0"/>
              <a:t>Can be used to determine if a OS is being maliciously virtualized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93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Technical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General Architecture II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VMM is protected from rogue guests, and guests benefit from some protections from each other</a:t>
            </a:r>
          </a:p>
          <a:p>
            <a:pPr lvl="1"/>
            <a:r>
              <a:rPr lang="en-US" dirty="0"/>
              <a:t>Performance and cost were driving factors in implementation</a:t>
            </a:r>
          </a:p>
          <a:p>
            <a:endParaRPr lang="en-US" dirty="0"/>
          </a:p>
          <a:p>
            <a:r>
              <a:rPr lang="en-US" dirty="0"/>
              <a:t>Couples with other Intel technologies for greater assurances</a:t>
            </a:r>
          </a:p>
          <a:p>
            <a:pPr lvl="1"/>
            <a:r>
              <a:rPr lang="en-US" dirty="0"/>
              <a:t>VT-d: Prevents hardware devices from </a:t>
            </a:r>
            <a:r>
              <a:rPr lang="en-US" dirty="0" err="1"/>
              <a:t>DMAing</a:t>
            </a:r>
            <a:r>
              <a:rPr lang="en-US" dirty="0"/>
              <a:t> memory to arbitrary memory</a:t>
            </a:r>
          </a:p>
          <a:p>
            <a:pPr lvl="1"/>
            <a:r>
              <a:rPr lang="en-US" dirty="0"/>
              <a:t>TXT: Allows a measured launch of a hypervisor at any point and creates a dynamic root-of-trust</a:t>
            </a:r>
          </a:p>
          <a:p>
            <a:pPr lvl="1"/>
            <a:r>
              <a:rPr lang="en-US" dirty="0"/>
              <a:t>EPT/VPID: Allows hardware to take a bigger role in memory and cache separation and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77328"/>
      </p:ext>
    </p:extLst>
  </p:cSld>
  <p:clrMapOvr>
    <a:masterClrMapping/>
  </p:clrMapOvr>
</p:sld>
</file>

<file path=ppt/theme/theme1.xml><?xml version="1.0" encoding="utf-8"?>
<a:theme xmlns:a="http://schemas.openxmlformats.org/drawingml/2006/main" name="Briefing Template New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D1385E2018C548AEF4AAD7DDD42279" ma:contentTypeVersion="1" ma:contentTypeDescription="Create a new document." ma:contentTypeScope="" ma:versionID="34d768d521649e9411aebf445b9c0a7a">
  <xsd:schema xmlns:xsd="http://www.w3.org/2001/XMLSchema" xmlns:p="http://schemas.microsoft.com/office/2006/metadata/properties" targetNamespace="http://schemas.microsoft.com/office/2006/metadata/properties" ma:root="true" ma:fieldsID="bfb85531492299a443187b2d09fe2a1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EDD958-0827-45B7-BF77-B49F8EBF5F9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6656DBB-3DA5-41C2-B550-85CB6E71B4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89EC9DB-35EE-4D2D-A0AB-5B0CAD3F0A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8083</TotalTime>
  <Words>1564</Words>
  <Application>Microsoft Office PowerPoint</Application>
  <PresentationFormat>On-screen Show (4:3)</PresentationFormat>
  <Paragraphs>270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Wingdings 3</vt:lpstr>
      <vt:lpstr>Briefing Template New master</vt:lpstr>
      <vt:lpstr>Intel x86 Hardware Security Primitives “What tools are in the tool-chest?”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 Guidelines</dc:title>
  <dc:creator>Jaime Smith Thompson</dc:creator>
  <cp:lastModifiedBy>Jacob Torrey</cp:lastModifiedBy>
  <cp:revision>601</cp:revision>
  <dcterms:created xsi:type="dcterms:W3CDTF">2007-07-11T14:26:20Z</dcterms:created>
  <dcterms:modified xsi:type="dcterms:W3CDTF">2017-02-28T23:24:18Z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0x0101000AD1385E2018C548AEF4AAD7DDD42279</vt:lpwstr>
  </property>
  <property fmtid="{D5CDD505-2E9C-101B-9397-08002B2CF9AE}" pid="3" name="Category">
    <vt:lpwstr>CND</vt:lpwstr>
  </property>
  <property fmtid="{D5CDD505-2E9C-101B-9397-08002B2CF9AE}" pid="4" name="Document Owner(s)">
    <vt:lpwstr>Rian Quinn</vt:lpwstr>
  </property>
  <property fmtid="{D5CDD505-2E9C-101B-9397-08002B2CF9AE}" pid="5" name="Document Type">
    <vt:lpwstr>WhitePaper</vt:lpwstr>
  </property>
</Properties>
</file>