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sldIdLst>
    <p:sldId id="256" r:id="rId2"/>
    <p:sldId id="258" r:id="rId3"/>
    <p:sldId id="266" r:id="rId4"/>
    <p:sldId id="283" r:id="rId5"/>
    <p:sldId id="285" r:id="rId6"/>
    <p:sldId id="267" r:id="rId7"/>
    <p:sldId id="275" r:id="rId8"/>
    <p:sldId id="274" r:id="rId9"/>
    <p:sldId id="268" r:id="rId10"/>
    <p:sldId id="272" r:id="rId11"/>
    <p:sldId id="271" r:id="rId12"/>
    <p:sldId id="278" r:id="rId13"/>
    <p:sldId id="277" r:id="rId14"/>
    <p:sldId id="273" r:id="rId15"/>
    <p:sldId id="280" r:id="rId16"/>
    <p:sldId id="279" r:id="rId17"/>
    <p:sldId id="281" r:id="rId18"/>
    <p:sldId id="315" r:id="rId19"/>
    <p:sldId id="316" r:id="rId20"/>
    <p:sldId id="282" r:id="rId21"/>
    <p:sldId id="286" r:id="rId22"/>
    <p:sldId id="291" r:id="rId23"/>
    <p:sldId id="306" r:id="rId24"/>
    <p:sldId id="288" r:id="rId25"/>
    <p:sldId id="302" r:id="rId26"/>
    <p:sldId id="289" r:id="rId27"/>
    <p:sldId id="293" r:id="rId28"/>
    <p:sldId id="294" r:id="rId29"/>
    <p:sldId id="292" r:id="rId30"/>
    <p:sldId id="295" r:id="rId31"/>
    <p:sldId id="296" r:id="rId32"/>
    <p:sldId id="297" r:id="rId33"/>
    <p:sldId id="298" r:id="rId34"/>
    <p:sldId id="300" r:id="rId35"/>
    <p:sldId id="299" r:id="rId36"/>
    <p:sldId id="301" r:id="rId37"/>
    <p:sldId id="303" r:id="rId38"/>
    <p:sldId id="307" r:id="rId39"/>
    <p:sldId id="309" r:id="rId40"/>
    <p:sldId id="310" r:id="rId41"/>
    <p:sldId id="311" r:id="rId42"/>
    <p:sldId id="308" r:id="rId43"/>
    <p:sldId id="312" r:id="rId44"/>
    <p:sldId id="304" r:id="rId45"/>
    <p:sldId id="305" r:id="rId46"/>
    <p:sldId id="313" r:id="rId47"/>
    <p:sldId id="314" r:id="rId48"/>
    <p:sldId id="31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4FF2E0E-CE83-9340-B91C-E9108BFB13E1}">
          <p14:sldIdLst>
            <p14:sldId id="256"/>
            <p14:sldId id="258"/>
            <p14:sldId id="266"/>
            <p14:sldId id="283"/>
            <p14:sldId id="285"/>
          </p14:sldIdLst>
        </p14:section>
        <p14:section name="Context switch" id="{84055283-F689-0D4D-AC31-DA0CDD1DB246}">
          <p14:sldIdLst>
            <p14:sldId id="267"/>
            <p14:sldId id="275"/>
            <p14:sldId id="274"/>
            <p14:sldId id="268"/>
            <p14:sldId id="272"/>
            <p14:sldId id="271"/>
            <p14:sldId id="278"/>
            <p14:sldId id="277"/>
            <p14:sldId id="273"/>
            <p14:sldId id="280"/>
            <p14:sldId id="279"/>
            <p14:sldId id="281"/>
            <p14:sldId id="315"/>
            <p14:sldId id="316"/>
            <p14:sldId id="282"/>
            <p14:sldId id="286"/>
            <p14:sldId id="291"/>
            <p14:sldId id="306"/>
            <p14:sldId id="288"/>
            <p14:sldId id="302"/>
          </p14:sldIdLst>
        </p14:section>
        <p14:section name="multicore" id="{A399C357-7FE0-E244-A5A6-BEBB6449AEB3}">
          <p14:sldIdLst>
            <p14:sldId id="289"/>
            <p14:sldId id="293"/>
            <p14:sldId id="294"/>
            <p14:sldId id="292"/>
            <p14:sldId id="295"/>
            <p14:sldId id="296"/>
            <p14:sldId id="297"/>
            <p14:sldId id="298"/>
            <p14:sldId id="300"/>
            <p14:sldId id="299"/>
            <p14:sldId id="301"/>
            <p14:sldId id="303"/>
          </p14:sldIdLst>
        </p14:section>
        <p14:section name="DMA" id="{CAE049CD-ECE2-D748-BF8A-5E8D86984EF3}">
          <p14:sldIdLst>
            <p14:sldId id="307"/>
            <p14:sldId id="309"/>
            <p14:sldId id="310"/>
            <p14:sldId id="311"/>
            <p14:sldId id="308"/>
            <p14:sldId id="312"/>
          </p14:sldIdLst>
        </p14:section>
        <p14:section name="RasPi2" id="{7BC08AED-2B2D-4243-B01E-9900107EBB39}">
          <p14:sldIdLst>
            <p14:sldId id="304"/>
            <p14:sldId id="305"/>
            <p14:sldId id="313"/>
            <p14:sldId id="314"/>
          </p14:sldIdLst>
        </p14:section>
        <p14:section name="Untitled Section" id="{FF949829-7FE3-C147-80A8-C62C3F58BA62}">
          <p14:sldIdLst>
            <p14:sldId id="31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E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0" d="100"/>
          <a:sy n="90" d="100"/>
        </p:scale>
        <p:origin x="-10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Ploppy:Skydrive:Dartmouth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Ploppy:Skydrive:Dartmouth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Ploppy:Skydrive:Dartmouth14.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Ploppy:Skydrive:Dartmouth14.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Ploppy:Skydrive:Dartmouth14.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Ploppy:Skydrive:Dartmouth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Concurrent memory latency</a:t>
            </a:r>
          </a:p>
        </c:rich>
      </c:tx>
      <c:layout/>
      <c:overlay val="0"/>
    </c:title>
    <c:autoTitleDeleted val="0"/>
    <c:plotArea>
      <c:layout/>
      <c:lineChart>
        <c:grouping val="standard"/>
        <c:varyColors val="0"/>
        <c:ser>
          <c:idx val="0"/>
          <c:order val="0"/>
          <c:tx>
            <c:strRef>
              <c:f>winhuge!$E$2</c:f>
              <c:strCache>
                <c:ptCount val="1"/>
                <c:pt idx="0">
                  <c:v>nanoseconds</c:v>
                </c:pt>
              </c:strCache>
            </c:strRef>
          </c:tx>
          <c:marker>
            <c:symbol val="none"/>
          </c:marker>
          <c:val>
            <c:numRef>
              <c:f>winhuge!$E$3:$E$14</c:f>
              <c:numCache>
                <c:formatCode>General</c:formatCode>
                <c:ptCount val="12"/>
                <c:pt idx="0">
                  <c:v>68.7</c:v>
                </c:pt>
                <c:pt idx="1">
                  <c:v>70.0</c:v>
                </c:pt>
                <c:pt idx="2">
                  <c:v>71.4</c:v>
                </c:pt>
                <c:pt idx="3">
                  <c:v>71.9</c:v>
                </c:pt>
                <c:pt idx="4">
                  <c:v>73.7</c:v>
                </c:pt>
                <c:pt idx="5">
                  <c:v>75.5</c:v>
                </c:pt>
                <c:pt idx="6">
                  <c:v>76.4</c:v>
                </c:pt>
                <c:pt idx="7">
                  <c:v>78.4</c:v>
                </c:pt>
                <c:pt idx="8">
                  <c:v>79.7</c:v>
                </c:pt>
                <c:pt idx="9">
                  <c:v>81.2</c:v>
                </c:pt>
                <c:pt idx="10">
                  <c:v>82.9</c:v>
                </c:pt>
                <c:pt idx="11">
                  <c:v>84.8</c:v>
                </c:pt>
              </c:numCache>
            </c:numRef>
          </c:val>
          <c:smooth val="0"/>
        </c:ser>
        <c:dLbls>
          <c:showLegendKey val="0"/>
          <c:showVal val="0"/>
          <c:showCatName val="0"/>
          <c:showSerName val="0"/>
          <c:showPercent val="0"/>
          <c:showBubbleSize val="0"/>
        </c:dLbls>
        <c:marker val="1"/>
        <c:smooth val="0"/>
        <c:axId val="2133644024"/>
        <c:axId val="2133153976"/>
      </c:lineChart>
      <c:catAx>
        <c:axId val="2133644024"/>
        <c:scaling>
          <c:orientation val="minMax"/>
        </c:scaling>
        <c:delete val="0"/>
        <c:axPos val="b"/>
        <c:majorTickMark val="none"/>
        <c:minorTickMark val="none"/>
        <c:tickLblPos val="nextTo"/>
        <c:crossAx val="2133153976"/>
        <c:crosses val="autoZero"/>
        <c:auto val="1"/>
        <c:lblAlgn val="ctr"/>
        <c:lblOffset val="100"/>
        <c:noMultiLvlLbl val="0"/>
      </c:catAx>
      <c:valAx>
        <c:axId val="2133153976"/>
        <c:scaling>
          <c:orientation val="minMax"/>
        </c:scaling>
        <c:delete val="0"/>
        <c:axPos val="l"/>
        <c:majorGridlines/>
        <c:title>
          <c:tx>
            <c:rich>
              <a:bodyPr/>
              <a:lstStyle/>
              <a:p>
                <a:pPr>
                  <a:defRPr/>
                </a:pPr>
                <a:r>
                  <a:rPr lang="en-US"/>
                  <a:t>nanoseconds</a:t>
                </a:r>
              </a:p>
            </c:rich>
          </c:tx>
          <c:layout/>
          <c:overlay val="0"/>
        </c:title>
        <c:numFmt formatCode="General" sourceLinked="1"/>
        <c:majorTickMark val="none"/>
        <c:minorTickMark val="none"/>
        <c:tickLblPos val="nextTo"/>
        <c:crossAx val="213364402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Concurrent memory latency</a:t>
            </a:r>
          </a:p>
        </c:rich>
      </c:tx>
      <c:layout/>
      <c:overlay val="0"/>
    </c:title>
    <c:autoTitleDeleted val="0"/>
    <c:plotArea>
      <c:layout/>
      <c:lineChart>
        <c:grouping val="standard"/>
        <c:varyColors val="0"/>
        <c:ser>
          <c:idx val="0"/>
          <c:order val="0"/>
          <c:tx>
            <c:strRef>
              <c:f>winsmall!$G$3</c:f>
              <c:strCache>
                <c:ptCount val="1"/>
                <c:pt idx="0">
                  <c:v>kernel</c:v>
                </c:pt>
              </c:strCache>
            </c:strRef>
          </c:tx>
          <c:marker>
            <c:symbol val="none"/>
          </c:marker>
          <c:val>
            <c:numRef>
              <c:f>winsmall!$G$4:$G$15</c:f>
              <c:numCache>
                <c:formatCode>General</c:formatCode>
                <c:ptCount val="12"/>
                <c:pt idx="0">
                  <c:v>68.7</c:v>
                </c:pt>
                <c:pt idx="1">
                  <c:v>70.0</c:v>
                </c:pt>
                <c:pt idx="2">
                  <c:v>71.4</c:v>
                </c:pt>
                <c:pt idx="3">
                  <c:v>71.9</c:v>
                </c:pt>
                <c:pt idx="4">
                  <c:v>73.7</c:v>
                </c:pt>
                <c:pt idx="5">
                  <c:v>75.5</c:v>
                </c:pt>
                <c:pt idx="6">
                  <c:v>76.4</c:v>
                </c:pt>
                <c:pt idx="7">
                  <c:v>78.4</c:v>
                </c:pt>
                <c:pt idx="8">
                  <c:v>79.7</c:v>
                </c:pt>
                <c:pt idx="9">
                  <c:v>81.2</c:v>
                </c:pt>
                <c:pt idx="10">
                  <c:v>82.9</c:v>
                </c:pt>
                <c:pt idx="11">
                  <c:v>84.8</c:v>
                </c:pt>
              </c:numCache>
            </c:numRef>
          </c:val>
          <c:smooth val="0"/>
        </c:ser>
        <c:ser>
          <c:idx val="1"/>
          <c:order val="1"/>
          <c:tx>
            <c:strRef>
              <c:f>winsmall!$H$3</c:f>
              <c:strCache>
                <c:ptCount val="1"/>
                <c:pt idx="0">
                  <c:v>user</c:v>
                </c:pt>
              </c:strCache>
            </c:strRef>
          </c:tx>
          <c:marker>
            <c:symbol val="none"/>
          </c:marker>
          <c:val>
            <c:numRef>
              <c:f>winsmall!$H$4:$H$15</c:f>
              <c:numCache>
                <c:formatCode>General</c:formatCode>
                <c:ptCount val="12"/>
                <c:pt idx="0">
                  <c:v>109.1</c:v>
                </c:pt>
                <c:pt idx="1">
                  <c:v>126.0</c:v>
                </c:pt>
                <c:pt idx="2">
                  <c:v>124.8</c:v>
                </c:pt>
                <c:pt idx="3">
                  <c:v>124.2</c:v>
                </c:pt>
                <c:pt idx="4">
                  <c:v>126.1</c:v>
                </c:pt>
                <c:pt idx="5">
                  <c:v>132.9</c:v>
                </c:pt>
                <c:pt idx="6">
                  <c:v>136.3</c:v>
                </c:pt>
                <c:pt idx="7">
                  <c:v>140.0</c:v>
                </c:pt>
                <c:pt idx="8">
                  <c:v>144.7</c:v>
                </c:pt>
                <c:pt idx="9">
                  <c:v>144.2</c:v>
                </c:pt>
                <c:pt idx="10">
                  <c:v>156.8</c:v>
                </c:pt>
                <c:pt idx="11">
                  <c:v>152.9</c:v>
                </c:pt>
              </c:numCache>
            </c:numRef>
          </c:val>
          <c:smooth val="0"/>
        </c:ser>
        <c:dLbls>
          <c:showLegendKey val="0"/>
          <c:showVal val="0"/>
          <c:showCatName val="0"/>
          <c:showSerName val="0"/>
          <c:showPercent val="0"/>
          <c:showBubbleSize val="0"/>
        </c:dLbls>
        <c:marker val="1"/>
        <c:smooth val="0"/>
        <c:axId val="2092802712"/>
        <c:axId val="2116599240"/>
      </c:lineChart>
      <c:catAx>
        <c:axId val="2092802712"/>
        <c:scaling>
          <c:orientation val="minMax"/>
        </c:scaling>
        <c:delete val="0"/>
        <c:axPos val="b"/>
        <c:majorTickMark val="none"/>
        <c:minorTickMark val="none"/>
        <c:tickLblPos val="nextTo"/>
        <c:crossAx val="2116599240"/>
        <c:crosses val="autoZero"/>
        <c:auto val="1"/>
        <c:lblAlgn val="ctr"/>
        <c:lblOffset val="100"/>
        <c:noMultiLvlLbl val="0"/>
      </c:catAx>
      <c:valAx>
        <c:axId val="2116599240"/>
        <c:scaling>
          <c:orientation val="minMax"/>
        </c:scaling>
        <c:delete val="0"/>
        <c:axPos val="l"/>
        <c:majorGridlines/>
        <c:title>
          <c:tx>
            <c:rich>
              <a:bodyPr/>
              <a:lstStyle/>
              <a:p>
                <a:pPr>
                  <a:defRPr/>
                </a:pPr>
                <a:r>
                  <a:rPr lang="en-US"/>
                  <a:t>nanoseconds</a:t>
                </a:r>
              </a:p>
            </c:rich>
          </c:tx>
          <c:layout/>
          <c:overlay val="0"/>
        </c:title>
        <c:numFmt formatCode="General" sourceLinked="1"/>
        <c:majorTickMark val="none"/>
        <c:minorTickMark val="none"/>
        <c:tickLblPos val="nextTo"/>
        <c:crossAx val="20928027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Incrementing</a:t>
            </a:r>
            <a:r>
              <a:rPr lang="en-US" baseline="0"/>
              <a:t> a shared memory</a:t>
            </a:r>
            <a:endParaRPr lang="en-US"/>
          </a:p>
        </c:rich>
      </c:tx>
      <c:layout/>
      <c:overlay val="0"/>
    </c:title>
    <c:autoTitleDeleted val="0"/>
    <c:plotArea>
      <c:layout/>
      <c:lineChart>
        <c:grouping val="standard"/>
        <c:varyColors val="0"/>
        <c:ser>
          <c:idx val="0"/>
          <c:order val="0"/>
          <c:marker>
            <c:symbol val="none"/>
          </c:marker>
          <c:val>
            <c:numRef>
              <c:f>winsmall!$F$16:$F$27</c:f>
              <c:numCache>
                <c:formatCode>General</c:formatCode>
                <c:ptCount val="12"/>
                <c:pt idx="0">
                  <c:v>181.757</c:v>
                </c:pt>
                <c:pt idx="1">
                  <c:v>104.312</c:v>
                </c:pt>
                <c:pt idx="2">
                  <c:v>112.674</c:v>
                </c:pt>
                <c:pt idx="3">
                  <c:v>108.74</c:v>
                </c:pt>
                <c:pt idx="4">
                  <c:v>109.095</c:v>
                </c:pt>
                <c:pt idx="5">
                  <c:v>112.536</c:v>
                </c:pt>
                <c:pt idx="6">
                  <c:v>114.842</c:v>
                </c:pt>
                <c:pt idx="7">
                  <c:v>115.136</c:v>
                </c:pt>
                <c:pt idx="8">
                  <c:v>114.03</c:v>
                </c:pt>
                <c:pt idx="9">
                  <c:v>113.21</c:v>
                </c:pt>
                <c:pt idx="10">
                  <c:v>113.476</c:v>
                </c:pt>
                <c:pt idx="11">
                  <c:v>112.68</c:v>
                </c:pt>
              </c:numCache>
            </c:numRef>
          </c:val>
          <c:smooth val="0"/>
        </c:ser>
        <c:dLbls>
          <c:showLegendKey val="0"/>
          <c:showVal val="0"/>
          <c:showCatName val="0"/>
          <c:showSerName val="0"/>
          <c:showPercent val="0"/>
          <c:showBubbleSize val="0"/>
        </c:dLbls>
        <c:marker val="1"/>
        <c:smooth val="0"/>
        <c:axId val="2116646568"/>
        <c:axId val="2116941656"/>
      </c:lineChart>
      <c:catAx>
        <c:axId val="2116646568"/>
        <c:scaling>
          <c:orientation val="minMax"/>
        </c:scaling>
        <c:delete val="0"/>
        <c:axPos val="b"/>
        <c:majorTickMark val="none"/>
        <c:minorTickMark val="none"/>
        <c:tickLblPos val="nextTo"/>
        <c:crossAx val="2116941656"/>
        <c:crosses val="autoZero"/>
        <c:auto val="1"/>
        <c:lblAlgn val="ctr"/>
        <c:lblOffset val="100"/>
        <c:noMultiLvlLbl val="0"/>
      </c:catAx>
      <c:valAx>
        <c:axId val="2116941656"/>
        <c:scaling>
          <c:orientation val="minMax"/>
        </c:scaling>
        <c:delete val="0"/>
        <c:axPos val="l"/>
        <c:majorGridlines/>
        <c:title>
          <c:tx>
            <c:rich>
              <a:bodyPr/>
              <a:lstStyle/>
              <a:p>
                <a:pPr>
                  <a:defRPr/>
                </a:pPr>
                <a:r>
                  <a:rPr lang="en-US"/>
                  <a:t>millions of additions</a:t>
                </a:r>
              </a:p>
            </c:rich>
          </c:tx>
          <c:layout/>
          <c:overlay val="0"/>
        </c:title>
        <c:numFmt formatCode="General" sourceLinked="1"/>
        <c:majorTickMark val="none"/>
        <c:minorTickMark val="none"/>
        <c:tickLblPos val="nextTo"/>
        <c:crossAx val="2116646568"/>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Latency per addition operation per core</a:t>
            </a:r>
          </a:p>
        </c:rich>
      </c:tx>
      <c:layout/>
      <c:overlay val="0"/>
    </c:title>
    <c:autoTitleDeleted val="0"/>
    <c:plotArea>
      <c:layout/>
      <c:lineChart>
        <c:grouping val="standard"/>
        <c:varyColors val="0"/>
        <c:ser>
          <c:idx val="0"/>
          <c:order val="0"/>
          <c:marker>
            <c:symbol val="none"/>
          </c:marker>
          <c:val>
            <c:numRef>
              <c:f>winsmall!$E$16:$E$27</c:f>
              <c:numCache>
                <c:formatCode>General</c:formatCode>
                <c:ptCount val="12"/>
                <c:pt idx="0">
                  <c:v>5.5</c:v>
                </c:pt>
                <c:pt idx="1">
                  <c:v>19.2</c:v>
                </c:pt>
                <c:pt idx="2">
                  <c:v>26.6</c:v>
                </c:pt>
                <c:pt idx="3">
                  <c:v>36.8</c:v>
                </c:pt>
                <c:pt idx="4">
                  <c:v>45.8</c:v>
                </c:pt>
                <c:pt idx="5">
                  <c:v>53.3</c:v>
                </c:pt>
                <c:pt idx="6">
                  <c:v>61.0</c:v>
                </c:pt>
                <c:pt idx="7">
                  <c:v>69.5</c:v>
                </c:pt>
                <c:pt idx="8">
                  <c:v>78.9</c:v>
                </c:pt>
                <c:pt idx="9">
                  <c:v>88.3</c:v>
                </c:pt>
                <c:pt idx="10">
                  <c:v>96.9</c:v>
                </c:pt>
                <c:pt idx="11">
                  <c:v>106.5</c:v>
                </c:pt>
              </c:numCache>
            </c:numRef>
          </c:val>
          <c:smooth val="0"/>
        </c:ser>
        <c:dLbls>
          <c:showLegendKey val="0"/>
          <c:showVal val="0"/>
          <c:showCatName val="0"/>
          <c:showSerName val="0"/>
          <c:showPercent val="0"/>
          <c:showBubbleSize val="0"/>
        </c:dLbls>
        <c:marker val="1"/>
        <c:smooth val="0"/>
        <c:axId val="2139745112"/>
        <c:axId val="2140339752"/>
      </c:lineChart>
      <c:catAx>
        <c:axId val="2139745112"/>
        <c:scaling>
          <c:orientation val="minMax"/>
        </c:scaling>
        <c:delete val="0"/>
        <c:axPos val="b"/>
        <c:majorTickMark val="none"/>
        <c:minorTickMark val="none"/>
        <c:tickLblPos val="nextTo"/>
        <c:crossAx val="2140339752"/>
        <c:crosses val="autoZero"/>
        <c:auto val="1"/>
        <c:lblAlgn val="ctr"/>
        <c:lblOffset val="100"/>
        <c:noMultiLvlLbl val="0"/>
      </c:catAx>
      <c:valAx>
        <c:axId val="2140339752"/>
        <c:scaling>
          <c:orientation val="minMax"/>
        </c:scaling>
        <c:delete val="0"/>
        <c:axPos val="l"/>
        <c:majorGridlines/>
        <c:title>
          <c:tx>
            <c:rich>
              <a:bodyPr/>
              <a:lstStyle/>
              <a:p>
                <a:pPr>
                  <a:defRPr/>
                </a:pPr>
                <a:r>
                  <a:rPr lang="en-US"/>
                  <a:t>nanoseconds</a:t>
                </a:r>
              </a:p>
            </c:rich>
          </c:tx>
          <c:layout/>
          <c:overlay val="0"/>
        </c:title>
        <c:numFmt formatCode="General" sourceLinked="1"/>
        <c:majorTickMark val="none"/>
        <c:minorTickMark val="none"/>
        <c:tickLblPos val="nextTo"/>
        <c:crossAx val="213974511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Function</a:t>
            </a:r>
            <a:r>
              <a:rPr lang="en-US" baseline="0"/>
              <a:t> pointer latency</a:t>
            </a:r>
            <a:endParaRPr lang="en-US"/>
          </a:p>
        </c:rich>
      </c:tx>
      <c:layout/>
      <c:overlay val="0"/>
    </c:title>
    <c:autoTitleDeleted val="0"/>
    <c:plotArea>
      <c:layout/>
      <c:lineChart>
        <c:grouping val="standard"/>
        <c:varyColors val="0"/>
        <c:ser>
          <c:idx val="0"/>
          <c:order val="0"/>
          <c:marker>
            <c:symbol val="none"/>
          </c:marker>
          <c:val>
            <c:numRef>
              <c:f>linsmall!$E$40:$E$51</c:f>
              <c:numCache>
                <c:formatCode>General</c:formatCode>
                <c:ptCount val="12"/>
                <c:pt idx="0">
                  <c:v>1.8</c:v>
                </c:pt>
                <c:pt idx="1">
                  <c:v>1.8</c:v>
                </c:pt>
                <c:pt idx="2">
                  <c:v>1.8</c:v>
                </c:pt>
                <c:pt idx="3">
                  <c:v>1.8</c:v>
                </c:pt>
                <c:pt idx="4">
                  <c:v>1.8</c:v>
                </c:pt>
                <c:pt idx="5">
                  <c:v>1.8</c:v>
                </c:pt>
                <c:pt idx="6">
                  <c:v>2.2</c:v>
                </c:pt>
                <c:pt idx="7">
                  <c:v>2.3</c:v>
                </c:pt>
                <c:pt idx="8">
                  <c:v>2.4</c:v>
                </c:pt>
                <c:pt idx="9">
                  <c:v>2.4</c:v>
                </c:pt>
                <c:pt idx="10">
                  <c:v>2.4</c:v>
                </c:pt>
                <c:pt idx="11">
                  <c:v>2.4</c:v>
                </c:pt>
              </c:numCache>
            </c:numRef>
          </c:val>
          <c:smooth val="0"/>
        </c:ser>
        <c:dLbls>
          <c:showLegendKey val="0"/>
          <c:showVal val="0"/>
          <c:showCatName val="0"/>
          <c:showSerName val="0"/>
          <c:showPercent val="0"/>
          <c:showBubbleSize val="0"/>
        </c:dLbls>
        <c:marker val="1"/>
        <c:smooth val="0"/>
        <c:axId val="2092930568"/>
        <c:axId val="2092888392"/>
      </c:lineChart>
      <c:catAx>
        <c:axId val="2092930568"/>
        <c:scaling>
          <c:orientation val="minMax"/>
        </c:scaling>
        <c:delete val="0"/>
        <c:axPos val="b"/>
        <c:majorTickMark val="none"/>
        <c:minorTickMark val="none"/>
        <c:tickLblPos val="nextTo"/>
        <c:crossAx val="2092888392"/>
        <c:crosses val="autoZero"/>
        <c:auto val="1"/>
        <c:lblAlgn val="ctr"/>
        <c:lblOffset val="100"/>
        <c:noMultiLvlLbl val="0"/>
      </c:catAx>
      <c:valAx>
        <c:axId val="2092888392"/>
        <c:scaling>
          <c:orientation val="minMax"/>
        </c:scaling>
        <c:delete val="0"/>
        <c:axPos val="l"/>
        <c:majorGridlines/>
        <c:title>
          <c:tx>
            <c:rich>
              <a:bodyPr/>
              <a:lstStyle/>
              <a:p>
                <a:pPr>
                  <a:defRPr/>
                </a:pPr>
                <a:r>
                  <a:rPr lang="en-US"/>
                  <a:t>nanoseconds</a:t>
                </a:r>
              </a:p>
            </c:rich>
          </c:tx>
          <c:layout/>
          <c:overlay val="0"/>
        </c:title>
        <c:numFmt formatCode="General" sourceLinked="1"/>
        <c:majorTickMark val="none"/>
        <c:minorTickMark val="none"/>
        <c:tickLblPos val="nextTo"/>
        <c:crossAx val="209293056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RasPi2 memory latency</a:t>
            </a:r>
          </a:p>
        </c:rich>
      </c:tx>
      <c:layout/>
      <c:overlay val="0"/>
    </c:title>
    <c:autoTitleDeleted val="0"/>
    <c:plotArea>
      <c:layout/>
      <c:lineChart>
        <c:grouping val="standard"/>
        <c:varyColors val="0"/>
        <c:ser>
          <c:idx val="0"/>
          <c:order val="0"/>
          <c:marker>
            <c:symbol val="none"/>
          </c:marker>
          <c:val>
            <c:numRef>
              <c:f>armsmall!$F$4:$F$7</c:f>
              <c:numCache>
                <c:formatCode>General</c:formatCode>
                <c:ptCount val="4"/>
                <c:pt idx="0">
                  <c:v>293.8</c:v>
                </c:pt>
                <c:pt idx="1">
                  <c:v>298.4</c:v>
                </c:pt>
                <c:pt idx="2">
                  <c:v>291.5</c:v>
                </c:pt>
                <c:pt idx="3">
                  <c:v>303.6</c:v>
                </c:pt>
              </c:numCache>
            </c:numRef>
          </c:val>
          <c:smooth val="0"/>
        </c:ser>
        <c:dLbls>
          <c:showLegendKey val="0"/>
          <c:showVal val="0"/>
          <c:showCatName val="0"/>
          <c:showSerName val="0"/>
          <c:showPercent val="0"/>
          <c:showBubbleSize val="0"/>
        </c:dLbls>
        <c:marker val="1"/>
        <c:smooth val="0"/>
        <c:axId val="2116913720"/>
        <c:axId val="2091921032"/>
      </c:lineChart>
      <c:catAx>
        <c:axId val="2116913720"/>
        <c:scaling>
          <c:orientation val="minMax"/>
        </c:scaling>
        <c:delete val="0"/>
        <c:axPos val="b"/>
        <c:majorTickMark val="none"/>
        <c:minorTickMark val="none"/>
        <c:tickLblPos val="nextTo"/>
        <c:crossAx val="2091921032"/>
        <c:crosses val="autoZero"/>
        <c:auto val="1"/>
        <c:lblAlgn val="ctr"/>
        <c:lblOffset val="100"/>
        <c:noMultiLvlLbl val="0"/>
      </c:catAx>
      <c:valAx>
        <c:axId val="2091921032"/>
        <c:scaling>
          <c:orientation val="minMax"/>
        </c:scaling>
        <c:delete val="0"/>
        <c:axPos val="l"/>
        <c:majorGridlines/>
        <c:title>
          <c:tx>
            <c:rich>
              <a:bodyPr/>
              <a:lstStyle/>
              <a:p>
                <a:pPr>
                  <a:defRPr/>
                </a:pPr>
                <a:r>
                  <a:rPr lang="en-US"/>
                  <a:t>nanoseconds</a:t>
                </a:r>
              </a:p>
            </c:rich>
          </c:tx>
          <c:layout/>
          <c:overlay val="0"/>
        </c:title>
        <c:numFmt formatCode="General" sourceLinked="1"/>
        <c:majorTickMark val="none"/>
        <c:minorTickMark val="none"/>
        <c:tickLblPos val="nextTo"/>
        <c:crossAx val="2116913720"/>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a:t>Cache</a:t>
            </a:r>
            <a:r>
              <a:rPr lang="en-US" baseline="0"/>
              <a:t> bounce on RasPi2</a:t>
            </a:r>
            <a:endParaRPr lang="en-US"/>
          </a:p>
        </c:rich>
      </c:tx>
      <c:layout/>
      <c:overlay val="0"/>
    </c:title>
    <c:autoTitleDeleted val="0"/>
    <c:plotArea>
      <c:layout/>
      <c:lineChart>
        <c:grouping val="standard"/>
        <c:varyColors val="0"/>
        <c:ser>
          <c:idx val="0"/>
          <c:order val="0"/>
          <c:marker>
            <c:symbol val="none"/>
          </c:marker>
          <c:val>
            <c:numRef>
              <c:f>armsmall!$G$8:$G$11</c:f>
              <c:numCache>
                <c:formatCode>General</c:formatCode>
                <c:ptCount val="4"/>
                <c:pt idx="0">
                  <c:v>16.63</c:v>
                </c:pt>
                <c:pt idx="1">
                  <c:v>16.372</c:v>
                </c:pt>
                <c:pt idx="2">
                  <c:v>8.709</c:v>
                </c:pt>
                <c:pt idx="3">
                  <c:v>8.568</c:v>
                </c:pt>
              </c:numCache>
            </c:numRef>
          </c:val>
          <c:smooth val="0"/>
        </c:ser>
        <c:dLbls>
          <c:showLegendKey val="0"/>
          <c:showVal val="0"/>
          <c:showCatName val="0"/>
          <c:showSerName val="0"/>
          <c:showPercent val="0"/>
          <c:showBubbleSize val="0"/>
        </c:dLbls>
        <c:marker val="1"/>
        <c:smooth val="0"/>
        <c:axId val="2134527624"/>
        <c:axId val="2134505000"/>
      </c:lineChart>
      <c:catAx>
        <c:axId val="2134527624"/>
        <c:scaling>
          <c:orientation val="minMax"/>
        </c:scaling>
        <c:delete val="0"/>
        <c:axPos val="b"/>
        <c:majorTickMark val="none"/>
        <c:minorTickMark val="none"/>
        <c:tickLblPos val="nextTo"/>
        <c:crossAx val="2134505000"/>
        <c:crosses val="autoZero"/>
        <c:auto val="1"/>
        <c:lblAlgn val="ctr"/>
        <c:lblOffset val="100"/>
        <c:noMultiLvlLbl val="0"/>
      </c:catAx>
      <c:valAx>
        <c:axId val="2134505000"/>
        <c:scaling>
          <c:orientation val="minMax"/>
        </c:scaling>
        <c:delete val="0"/>
        <c:axPos val="l"/>
        <c:majorGridlines/>
        <c:title>
          <c:tx>
            <c:rich>
              <a:bodyPr/>
              <a:lstStyle/>
              <a:p>
                <a:pPr>
                  <a:defRPr/>
                </a:pPr>
                <a:r>
                  <a:rPr lang="en-US"/>
                  <a:t>millions</a:t>
                </a:r>
                <a:r>
                  <a:rPr lang="en-US" baseline="0"/>
                  <a:t> of additions per second</a:t>
                </a:r>
                <a:endParaRPr lang="en-US"/>
              </a:p>
            </c:rich>
          </c:tx>
          <c:layout/>
          <c:overlay val="0"/>
        </c:title>
        <c:numFmt formatCode="General" sourceLinked="1"/>
        <c:majorTickMark val="none"/>
        <c:minorTickMark val="none"/>
        <c:tickLblPos val="nextTo"/>
        <c:crossAx val="213452762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54EFD-01E0-2444-B574-C908E5EC9393}" type="datetimeFigureOut">
              <a:rPr lang="en-US" smtClean="0"/>
              <a:t>2/25/15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3B459C-BA14-F544-851B-E6C2C8BADDB9}" type="slidenum">
              <a:rPr lang="en-US" smtClean="0"/>
              <a:t>‹#›</a:t>
            </a:fld>
            <a:endParaRPr lang="en-US"/>
          </a:p>
        </p:txBody>
      </p:sp>
    </p:spTree>
    <p:extLst>
      <p:ext uri="{BB962C8B-B14F-4D97-AF65-F5344CB8AC3E}">
        <p14:creationId xmlns:p14="http://schemas.microsoft.com/office/powerpoint/2010/main" val="21382768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PAGE IS HEAVY ON ANIMATIONS. WATCH THE ANIMATIONS FIRST BEFROE READING THE TEXT]</a:t>
            </a:r>
          </a:p>
          <a:p>
            <a:endParaRPr lang="en-US" dirty="0" smtClean="0"/>
          </a:p>
          <a:p>
            <a:r>
              <a:rPr lang="en-US" dirty="0" smtClean="0"/>
              <a:t>This talk</a:t>
            </a:r>
            <a:r>
              <a:rPr lang="en-US" baseline="0" dirty="0" smtClean="0"/>
              <a:t> is about “scalability”, specifically, “Internet scale”. What is “scalability”?</a:t>
            </a:r>
          </a:p>
          <a:p>
            <a:endParaRPr lang="en-US" baseline="0" dirty="0" smtClean="0"/>
          </a:p>
          <a:p>
            <a:r>
              <a:rPr lang="en-US" baseline="0" dirty="0" smtClean="0"/>
              <a:t>This graph shows a well-known problem with Apache. Normally, we measure performance in “requests per second”. But there is another axis to performance: simultaneous (or “concurrent”) connections.  Consider a server that handles 1000 requests per second, and that the server closes the connection immediately after serving the response. If it takes 2 seconds to handle a request, that means there will be 2,000 connections open at any point in time. Likewise, if it takes 10 seconds to handle a connection, then at 1-thousand requests per second, there will be 10,000 concurrent connections on average at any point in time. The problem with Apache is that while it can handle a few thousand open connections, it has trouble with 10,000 open connections. The more concurrent connections, the slower the web server.</a:t>
            </a:r>
          </a:p>
          <a:p>
            <a:endParaRPr lang="en-US" baseline="0" dirty="0" smtClean="0"/>
          </a:p>
          <a:p>
            <a:r>
              <a:rPr lang="en-US" baseline="0" dirty="0" smtClean="0"/>
              <a:t>Let’s say the server is performing adequately up to 5000 concurrent connections, but we want to handle 10000 concurrent connections. If we upgrade the hardware and double the speed, will that work? The second graph shows this. While we’ve indeed doubled the number of “requests-per-second”, we haven’t doubled “concurrent connections”. W/</a:t>
            </a:r>
            <a:r>
              <a:rPr lang="en-US" baseline="0" dirty="0" err="1" smtClean="0"/>
              <a:t>hereas</a:t>
            </a:r>
            <a:r>
              <a:rPr lang="en-US" baseline="0" dirty="0" smtClean="0"/>
              <a:t> it handled 5000 before, now it only handles 6000.</a:t>
            </a:r>
          </a:p>
          <a:p>
            <a:endParaRPr lang="en-US" baseline="0" dirty="0" smtClean="0"/>
          </a:p>
          <a:p>
            <a:r>
              <a:rPr lang="en-US" baseline="0" dirty="0" smtClean="0"/>
              <a:t>The same thing happens when we increase the hardware to be 4x as fast, or 8x as fast, or 16x as fast. At 16 times the speed, we still haven’t reached our target of 10,000 concurrent connections.</a:t>
            </a:r>
          </a:p>
          <a:p>
            <a:endParaRPr lang="en-US" baseline="0" dirty="0" smtClean="0"/>
          </a:p>
          <a:p>
            <a:r>
              <a:rPr lang="en-US" baseline="0" dirty="0" smtClean="0"/>
              <a:t>What I’m trying to show here is how “performance” and “scalability” are orthogonal to each other. In the rest of this talk you may be confused into thinking that I’m talking about performance, trying to make a computer run faster. I’m not. What I’m talking about is scalability.</a:t>
            </a:r>
          </a:p>
          <a:p>
            <a:endParaRPr lang="en-US" baseline="0" dirty="0" smtClean="0"/>
          </a:p>
          <a:p>
            <a:r>
              <a:rPr lang="en-US" baseline="0" dirty="0" smtClean="0"/>
              <a:t>This graph reflects the performance of Apache. Let’s instead consider a different web server called “</a:t>
            </a:r>
            <a:r>
              <a:rPr lang="en-US" baseline="0" dirty="0" err="1" smtClean="0"/>
              <a:t>nginx</a:t>
            </a:r>
            <a:r>
              <a:rPr lang="en-US" baseline="0" dirty="0" smtClean="0"/>
              <a:t>”. </a:t>
            </a:r>
            <a:r>
              <a:rPr lang="en-US" baseline="0" dirty="0" err="1" smtClean="0"/>
              <a:t>Nginx</a:t>
            </a:r>
            <a:r>
              <a:rPr lang="en-US" baseline="0" dirty="0" smtClean="0"/>
              <a:t> doesn’t reach its scalability limits until around 100,000 or even 1-million concurrent connections. On our graph, this appears as essentially a flat line out to 10,000. Consider running a high-end website like YouTube. Running </a:t>
            </a:r>
            <a:r>
              <a:rPr lang="en-US" baseline="0" dirty="0" err="1" smtClean="0"/>
              <a:t>nginx</a:t>
            </a:r>
            <a:r>
              <a:rPr lang="en-US" baseline="0" dirty="0" smtClean="0"/>
              <a:t> on this laptop (which is slow) at 10,000 concurrent connections will vastly outperform a high-end 16 CPU server system running Apache. Sure, as the left-hand side of the graph shows, this laptop would be a lot slower than a single-CPU server when the number of simultaneous connections is small, but as the right hand side of the graph shows, it vastly out </a:t>
            </a:r>
            <a:r>
              <a:rPr lang="en-US" baseline="0" dirty="0" err="1" smtClean="0"/>
              <a:t>peforms</a:t>
            </a:r>
            <a:r>
              <a:rPr lang="en-US" baseline="0" dirty="0" smtClean="0"/>
              <a:t> as the problem scales.</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 This graph shows one scalability problem, </a:t>
            </a:r>
            <a:r>
              <a:rPr lang="en-US" baseline="0" dirty="0" err="1" smtClean="0"/>
              <a:t>spe</a:t>
            </a:r>
            <a:r>
              <a:rPr lang="en-US" baseline="0" dirty="0" smtClean="0"/>
              <a:t>, specifically, how Apache fails at handling lots of concurrent connections. Most connections are short duration. The point from when the connection is opened, the data transferred, and then closed lasts only a second. Thus, a website may handle thousands of requests per second, but at any time, have only a few connections open.</a:t>
            </a:r>
          </a:p>
          <a:p>
            <a:endParaRPr lang="en-US" baseline="0" dirty="0" smtClean="0"/>
          </a:p>
          <a:p>
            <a:r>
              <a:rPr lang="en-US" baseline="0" dirty="0" smtClean="0"/>
              <a:t>But in some cases, requests take longer to complete, and connections stay open longer. Consider a website that handles 1000 requests/second, but where it takes on average 10 seconds to complete each request. That means at any point in time around 10,000 connections will be open.</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2</a:t>
            </a:fld>
            <a:endParaRPr lang="en-US"/>
          </a:p>
        </p:txBody>
      </p:sp>
    </p:spTree>
    <p:extLst>
      <p:ext uri="{BB962C8B-B14F-4D97-AF65-F5344CB8AC3E}">
        <p14:creationId xmlns:p14="http://schemas.microsoft.com/office/powerpoint/2010/main" val="551662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companies have written their own proprietary drivers to do this. That’s what we did for </a:t>
            </a:r>
            <a:r>
              <a:rPr lang="en-US" baseline="0" dirty="0" err="1" smtClean="0"/>
              <a:t>BlackICE</a:t>
            </a:r>
            <a:r>
              <a:rPr lang="en-US" baseline="0" dirty="0" smtClean="0"/>
              <a:t> 15 years ago.</a:t>
            </a:r>
          </a:p>
          <a:p>
            <a:endParaRPr lang="en-US" baseline="0" dirty="0" smtClean="0"/>
          </a:p>
          <a:p>
            <a:r>
              <a:rPr lang="en-US" baseline="0" dirty="0" smtClean="0"/>
              <a:t>These days, there are two primary sources to look at. The best known open-source solution is PF_RING, though I think there are alternatives if you look hard enough. The best known commercially licensed alternative is the “Intel DPDK”, though there are others as well.</a:t>
            </a:r>
          </a:p>
          <a:p>
            <a:endParaRPr lang="en-US" baseline="0" dirty="0" smtClean="0"/>
          </a:p>
          <a:p>
            <a:r>
              <a:rPr lang="en-US" baseline="0" dirty="0" smtClean="0"/>
              <a:t>There are also companies like </a:t>
            </a:r>
            <a:r>
              <a:rPr lang="en-US" baseline="0" dirty="0" err="1" smtClean="0"/>
              <a:t>Napatech</a:t>
            </a:r>
            <a:r>
              <a:rPr lang="en-US" baseline="0" dirty="0" smtClean="0"/>
              <a:t> that try to sell you special network cards with hardware acceleration. As far as I can tell, they are mostly </a:t>
            </a:r>
            <a:r>
              <a:rPr lang="en-US" baseline="0" dirty="0" err="1" smtClean="0"/>
              <a:t>snakeoil</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40</a:t>
            </a:fld>
            <a:endParaRPr lang="en-US"/>
          </a:p>
        </p:txBody>
      </p:sp>
    </p:spTree>
    <p:extLst>
      <p:ext uri="{BB962C8B-B14F-4D97-AF65-F5344CB8AC3E}">
        <p14:creationId xmlns:p14="http://schemas.microsoft.com/office/powerpoint/2010/main" val="2957981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benchmarks</a:t>
            </a:r>
            <a:r>
              <a:rPr lang="en-US" baseline="0" dirty="0" smtClean="0"/>
              <a:t> according to Intel. Using their DPDK, they achieve an 80 million packet per second forwarding rate. That’s roughly 200 clock cycles per packet.</a:t>
            </a:r>
          </a:p>
          <a:p>
            <a:endParaRPr lang="en-US" baseline="0" dirty="0" smtClean="0"/>
          </a:p>
          <a:p>
            <a:r>
              <a:rPr lang="en-US" baseline="0" dirty="0" smtClean="0"/>
              <a:t>What’s strange about this benchmark is that it understates their advantage. That’s packet delivered all the way to </a:t>
            </a:r>
            <a:r>
              <a:rPr lang="en-US" baseline="0" dirty="0" err="1" smtClean="0"/>
              <a:t>userspace</a:t>
            </a:r>
            <a:r>
              <a:rPr lang="en-US" baseline="0" dirty="0" smtClean="0"/>
              <a:t> and back again, in 200 clock cycles. The equivalent Linux test keeps all the packet sin the kernel. Trying to get those packets to user space, such as with </a:t>
            </a:r>
            <a:r>
              <a:rPr lang="en-US" baseline="0" dirty="0" err="1" smtClean="0"/>
              <a:t>libpcap</a:t>
            </a:r>
            <a:r>
              <a:rPr lang="en-US" baseline="0" dirty="0" smtClean="0"/>
              <a:t>, drops that rate to less than a million packets/second. I can’t figure out how to get Linux to go faster than 1-million packets/second.</a:t>
            </a:r>
          </a:p>
          <a:p>
            <a:endParaRPr lang="en-US" baseline="0" dirty="0" smtClean="0"/>
          </a:p>
          <a:p>
            <a:r>
              <a:rPr lang="en-US" baseline="0" dirty="0" smtClean="0"/>
              <a:t>When budgeting for a C10M application, you can assume 200 clock cycles to receive and retransmit a packet. At a rate of only 10 million packets/second, that leaves a budget of 1800 clock cycles per packet.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41</a:t>
            </a:fld>
            <a:endParaRPr lang="en-US"/>
          </a:p>
        </p:txBody>
      </p:sp>
    </p:spTree>
    <p:extLst>
      <p:ext uri="{BB962C8B-B14F-4D97-AF65-F5344CB8AC3E}">
        <p14:creationId xmlns:p14="http://schemas.microsoft.com/office/powerpoint/2010/main" val="3832429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Whereas Apache fails at 10k connections, </a:t>
            </a:r>
            <a:r>
              <a:rPr lang="en-US" baseline="0" dirty="0" err="1" smtClean="0"/>
              <a:t>nginx</a:t>
            </a:r>
            <a:r>
              <a:rPr lang="en-US" baseline="0" dirty="0" smtClean="0"/>
              <a:t> fails at 100k connections. This talk is about reach 10 million concurrent connections.</a:t>
            </a:r>
          </a:p>
          <a:p>
            <a:endParaRPr lang="en-US" baseline="0" dirty="0" smtClean="0"/>
          </a:p>
          <a:p>
            <a:r>
              <a:rPr lang="en-US" baseline="0" dirty="0" smtClean="0"/>
              <a:t>But my goal with C10M is to define a broader set of scalability issues. At high networks speeds, there are issues with connections rates, bit rates, and packet rates. At scale, it becomes hard to maintain low latency, as well as dealing with max latency (known as jitter). CPUs haven’t gotten faster in the last decade, instead, we’ve been getting multiple CPU cores on a chip. This is its own scalability issues.</a:t>
            </a:r>
          </a:p>
          <a:p>
            <a:endParaRPr lang="en-US" baseline="0" dirty="0" smtClean="0"/>
          </a:p>
          <a:p>
            <a:r>
              <a:rPr lang="en-US" baseline="0" dirty="0" smtClean="0"/>
              <a:t>Notice that I’ve rounded everything to the nearest order of magnitude, base 10. These will vary slightly. My own code handles 30 million concurrent connections, but can only sustain 800k connections per second. Competing code reverse this, not quite handling as many concurrent connections, but having higher connection rates.</a:t>
            </a:r>
          </a:p>
          <a:p>
            <a:endParaRPr lang="en-US" baseline="0" dirty="0" smtClean="0"/>
          </a:p>
          <a:p>
            <a:r>
              <a:rPr lang="en-US" baseline="0" dirty="0" smtClean="0"/>
              <a:t>All these numbers refer to what’s achievable on standard x86 computers.</a:t>
            </a:r>
          </a:p>
          <a:p>
            <a:endParaRPr lang="en-US" baseline="0" dirty="0" smtClean="0"/>
          </a:p>
        </p:txBody>
      </p:sp>
      <p:sp>
        <p:nvSpPr>
          <p:cNvPr id="4" name="Slide Number Placeholder 3"/>
          <p:cNvSpPr>
            <a:spLocks noGrp="1"/>
          </p:cNvSpPr>
          <p:nvPr>
            <p:ph type="sldNum" sz="quarter" idx="10"/>
          </p:nvPr>
        </p:nvSpPr>
        <p:spPr/>
        <p:txBody>
          <a:bodyPr/>
          <a:lstStyle/>
          <a:p>
            <a:fld id="{0305BFA9-3DA4-1247-8D37-6CD4E6DAC47F}" type="slidenum">
              <a:rPr lang="en-US" smtClean="0"/>
              <a:t>5</a:t>
            </a:fld>
            <a:endParaRPr lang="en-US"/>
          </a:p>
        </p:txBody>
      </p:sp>
    </p:spTree>
    <p:extLst>
      <p:ext uri="{BB962C8B-B14F-4D97-AF65-F5344CB8AC3E}">
        <p14:creationId xmlns:p14="http://schemas.microsoft.com/office/powerpoint/2010/main" val="901615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RAM is</a:t>
            </a:r>
            <a:r>
              <a:rPr lang="en-US" baseline="0" dirty="0" smtClean="0"/>
              <a:t> a lie. RAM stands for “random access memory”, but it’s not. You can ignore this lie in normal code because caching hides it from you, but you have to pay attention when writing scalable code.</a:t>
            </a:r>
          </a:p>
          <a:p>
            <a:endParaRPr lang="en-US" baseline="0" dirty="0" smtClean="0"/>
          </a:p>
          <a:p>
            <a:r>
              <a:rPr lang="en-US" baseline="0" dirty="0" smtClean="0"/>
              <a:t>The problem with memory is that it’s really far away from the CPU. The L1 cache can be accessed in 4 clock cycles. Moreover, since CPUs are pipelined, that 4 cycles can usually be masked from the programmer so that it’s essentially 0 cycles away. The l2 and L3 cache are further away. That’s why you care that atomic operations are an L3 operation – they take 30 cycles.</a:t>
            </a:r>
          </a:p>
          <a:p>
            <a:endParaRPr lang="en-US" baseline="0" dirty="0" smtClean="0"/>
          </a:p>
          <a:p>
            <a:r>
              <a:rPr lang="en-US" baseline="0" dirty="0" smtClean="0"/>
              <a:t>But main memory is really far away. When the CPU needs to wait on main memory, it can take 300 clock cycles. Note that these aren’t shown at the correct scale, as it’d make things too small.</a:t>
            </a:r>
          </a:p>
        </p:txBody>
      </p:sp>
      <p:sp>
        <p:nvSpPr>
          <p:cNvPr id="4" name="Slide Number Placeholder 3"/>
          <p:cNvSpPr>
            <a:spLocks noGrp="1"/>
          </p:cNvSpPr>
          <p:nvPr>
            <p:ph type="sldNum" sz="quarter" idx="10"/>
          </p:nvPr>
        </p:nvSpPr>
        <p:spPr/>
        <p:txBody>
          <a:bodyPr/>
          <a:lstStyle/>
          <a:p>
            <a:fld id="{0305BFA9-3DA4-1247-8D37-6CD4E6DAC47F}" type="slidenum">
              <a:rPr lang="en-US" smtClean="0"/>
              <a:t>12</a:t>
            </a:fld>
            <a:endParaRPr lang="en-US"/>
          </a:p>
        </p:txBody>
      </p:sp>
    </p:spTree>
    <p:extLst>
      <p:ext uri="{BB962C8B-B14F-4D97-AF65-F5344CB8AC3E}">
        <p14:creationId xmlns:p14="http://schemas.microsoft.com/office/powerpoint/2010/main" val="333461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problem. Today’s computers have a lot of RAM but only small caches. In fact, over the last 15 years, memory size has grown a thousand-fold as you’d expect from Moore’s Law, but caches have remained nearly the same.</a:t>
            </a:r>
          </a:p>
          <a:p>
            <a:endParaRPr lang="en-US" baseline="0" dirty="0" smtClean="0"/>
          </a:p>
          <a:p>
            <a:r>
              <a:rPr lang="en-US" baseline="0" dirty="0" smtClean="0"/>
              <a:t>Consider only 10-thousand connections and an application that needs 2 kilobytes per connection. That’s 20 megabytes, which fits into the cache of many server processors.</a:t>
            </a:r>
          </a:p>
          <a:p>
            <a:endParaRPr lang="en-US" baseline="0" dirty="0" smtClean="0"/>
          </a:p>
          <a:p>
            <a:r>
              <a:rPr lang="en-US" baseline="0" dirty="0" smtClean="0"/>
              <a:t>Now consider 10-million connections at 2k per connection. That’s 20 gigabytes. That blows away the cache. These two circles show the correct relative sizes: the bigger circle has a thousand times the area of the smaller circle.</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13</a:t>
            </a:fld>
            <a:endParaRPr lang="en-US"/>
          </a:p>
        </p:txBody>
      </p:sp>
    </p:spTree>
    <p:extLst>
      <p:ext uri="{BB962C8B-B14F-4D97-AF65-F5344CB8AC3E}">
        <p14:creationId xmlns:p14="http://schemas.microsoft.com/office/powerpoint/2010/main" val="385327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this matter? It’s because we have a limited budget.</a:t>
            </a:r>
          </a:p>
          <a:p>
            <a:endParaRPr lang="en-US" dirty="0" smtClean="0"/>
          </a:p>
          <a:p>
            <a:r>
              <a:rPr lang="en-US" dirty="0" smtClean="0"/>
              <a:t>Let’s say we are doing C10M on</a:t>
            </a:r>
            <a:r>
              <a:rPr lang="en-US" baseline="0" dirty="0" smtClean="0"/>
              <a:t> a 10 core server. That’s 10 million packets per second, according to the definition above. That means each core must do 1 million packets per second. That means a total processing time of 1 microsecond per packet. A cache miss is 100 nanoseconds. That means a total of 10 cache misses per packet.</a:t>
            </a:r>
          </a:p>
          <a:p>
            <a:endParaRPr lang="en-US" baseline="0" dirty="0" smtClean="0"/>
          </a:p>
          <a:p>
            <a:r>
              <a:rPr lang="en-US" baseline="0" dirty="0" smtClean="0"/>
              <a:t>That may seem like a lot, but it adds up quick, as we’ll see below.</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15</a:t>
            </a:fld>
            <a:endParaRPr lang="en-US"/>
          </a:p>
        </p:txBody>
      </p:sp>
    </p:spTree>
    <p:extLst>
      <p:ext uri="{BB962C8B-B14F-4D97-AF65-F5344CB8AC3E}">
        <p14:creationId xmlns:p14="http://schemas.microsoft.com/office/powerpoint/2010/main" val="217077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is the problem. Today’s computers have a lot of RAM but only small caches. In fact, over the last 15 years, memory size has grown a thousand-fold as you’d expect from Moore’s Law, but caches have remained nearly the same.</a:t>
            </a:r>
          </a:p>
          <a:p>
            <a:endParaRPr lang="en-US" baseline="0" dirty="0" smtClean="0"/>
          </a:p>
          <a:p>
            <a:r>
              <a:rPr lang="en-US" baseline="0" dirty="0" smtClean="0"/>
              <a:t>Consider only 10-thousand connections and an application that needs 2 kilobytes per connection. That’s 20 megabytes, which fits into the cache of many server processors.</a:t>
            </a:r>
          </a:p>
          <a:p>
            <a:endParaRPr lang="en-US" baseline="0" dirty="0" smtClean="0"/>
          </a:p>
          <a:p>
            <a:r>
              <a:rPr lang="en-US" baseline="0" dirty="0" smtClean="0"/>
              <a:t>Now consider 10-million connections at 2k per connection. That’s 20 gigabytes. That blows away the cache. These two circles show the correct relative sizes: the bigger circle has a thousand times the area of the smaller circle.</a:t>
            </a:r>
          </a:p>
          <a:p>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20</a:t>
            </a:fld>
            <a:endParaRPr lang="en-US"/>
          </a:p>
        </p:txBody>
      </p:sp>
    </p:spTree>
    <p:extLst>
      <p:ext uri="{BB962C8B-B14F-4D97-AF65-F5344CB8AC3E}">
        <p14:creationId xmlns:p14="http://schemas.microsoft.com/office/powerpoint/2010/main" val="385327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historic computer problem was “multi-tasking”. Computers had only a single CPU core that had to be split among many tasks.</a:t>
            </a:r>
          </a:p>
          <a:p>
            <a:endParaRPr lang="en-US" baseline="0" dirty="0" smtClean="0"/>
          </a:p>
          <a:p>
            <a:r>
              <a:rPr lang="en-US" baseline="0" dirty="0" smtClean="0"/>
              <a:t>Today’s problem is different. Today we have a single task we want to split across many cores.</a:t>
            </a:r>
          </a:p>
          <a:p>
            <a:endParaRPr lang="en-US" baseline="0" dirty="0" smtClean="0"/>
          </a:p>
          <a:p>
            <a:r>
              <a:rPr lang="en-US" baseline="0" dirty="0" smtClean="0"/>
              <a:t>You learned computer science according to the old problem, but today you have to unlearn multi-threaded programming and learn multi-core programming.</a:t>
            </a:r>
          </a:p>
        </p:txBody>
      </p:sp>
      <p:sp>
        <p:nvSpPr>
          <p:cNvPr id="4" name="Slide Number Placeholder 3"/>
          <p:cNvSpPr>
            <a:spLocks noGrp="1"/>
          </p:cNvSpPr>
          <p:nvPr>
            <p:ph type="sldNum" sz="quarter" idx="10"/>
          </p:nvPr>
        </p:nvSpPr>
        <p:spPr/>
        <p:txBody>
          <a:bodyPr/>
          <a:lstStyle/>
          <a:p>
            <a:fld id="{0305BFA9-3DA4-1247-8D37-6CD4E6DAC47F}" type="slidenum">
              <a:rPr lang="en-US" smtClean="0"/>
              <a:t>27</a:t>
            </a:fld>
            <a:endParaRPr lang="en-US"/>
          </a:p>
        </p:txBody>
      </p:sp>
    </p:spTree>
    <p:extLst>
      <p:ext uri="{BB962C8B-B14F-4D97-AF65-F5344CB8AC3E}">
        <p14:creationId xmlns:p14="http://schemas.microsoft.com/office/powerpoint/2010/main" val="1063860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hypothetical graph shows how most multithreaded code scales. Adding a few CPU cores makes the code</a:t>
            </a:r>
            <a:r>
              <a:rPr lang="en-US" baseline="0" dirty="0" smtClean="0"/>
              <a:t> go faster, but it quickly reaches a peak, after which adding more code actually makes the code slower. This is why mobile devices max out at 4 cores – very little software exists that can adequately take advantage of more cores.</a:t>
            </a:r>
          </a:p>
          <a:p>
            <a:endParaRPr lang="en-US" baseline="0" dirty="0" smtClean="0"/>
          </a:p>
          <a:p>
            <a:endParaRPr lang="en-US" dirty="0" smtClean="0"/>
          </a:p>
          <a:p>
            <a:endParaRPr lang="en-US" dirty="0" smtClean="0"/>
          </a:p>
          <a:p>
            <a:r>
              <a:rPr lang="en-US" dirty="0" smtClean="0"/>
              <a:t>TODO: </a:t>
            </a:r>
            <a:r>
              <a:rPr lang="en-US" dirty="0" err="1" smtClean="0"/>
              <a:t>grep</a:t>
            </a:r>
            <a:r>
              <a:rPr lang="en-US" dirty="0" smtClean="0"/>
              <a:t> </a:t>
            </a:r>
            <a:r>
              <a:rPr lang="en-US" dirty="0" err="1" smtClean="0"/>
              <a:t>mutex</a:t>
            </a:r>
            <a:r>
              <a:rPr lang="en-US" dirty="0" smtClean="0"/>
              <a:t>/spinlock</a:t>
            </a:r>
            <a:r>
              <a:rPr lang="en-US" baseline="0" dirty="0" smtClean="0"/>
              <a:t> Apache source tree</a:t>
            </a:r>
          </a:p>
        </p:txBody>
      </p:sp>
      <p:sp>
        <p:nvSpPr>
          <p:cNvPr id="4" name="Slide Number Placeholder 3"/>
          <p:cNvSpPr>
            <a:spLocks noGrp="1"/>
          </p:cNvSpPr>
          <p:nvPr>
            <p:ph type="sldNum" sz="quarter" idx="10"/>
          </p:nvPr>
        </p:nvSpPr>
        <p:spPr/>
        <p:txBody>
          <a:bodyPr/>
          <a:lstStyle/>
          <a:p>
            <a:fld id="{0305BFA9-3DA4-1247-8D37-6CD4E6DAC47F}" type="slidenum">
              <a:rPr lang="en-US" smtClean="0"/>
              <a:t>28</a:t>
            </a:fld>
            <a:endParaRPr lang="en-US"/>
          </a:p>
        </p:txBody>
      </p:sp>
    </p:spTree>
    <p:extLst>
      <p:ext uri="{BB962C8B-B14F-4D97-AF65-F5344CB8AC3E}">
        <p14:creationId xmlns:p14="http://schemas.microsoft.com/office/powerpoint/2010/main" val="349084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picture shows the complexity of</a:t>
            </a:r>
            <a:r>
              <a:rPr lang="en-US" baseline="0" dirty="0" smtClean="0"/>
              <a:t> the Linux kernel. When a packet arrives, it goes through a torturous route through the Linux networking stack. When you are using the Apache model with processes, the path the packet takes becomes even more complex.</a:t>
            </a:r>
          </a:p>
          <a:p>
            <a:endParaRPr lang="en-US" dirty="0" smtClean="0"/>
          </a:p>
          <a:p>
            <a:r>
              <a:rPr lang="en-US" dirty="0" smtClean="0"/>
              <a:t>There’s an alternative</a:t>
            </a:r>
            <a:r>
              <a:rPr lang="en-US" baseline="0" dirty="0" smtClean="0"/>
              <a:t> to this. Instead of using Linux, you can write your own packet driver for a hardware card. This card ships the packets directly to your application with zero overhead.</a:t>
            </a:r>
            <a:endParaRPr lang="en-US" dirty="0"/>
          </a:p>
        </p:txBody>
      </p:sp>
      <p:sp>
        <p:nvSpPr>
          <p:cNvPr id="4" name="Slide Number Placeholder 3"/>
          <p:cNvSpPr>
            <a:spLocks noGrp="1"/>
          </p:cNvSpPr>
          <p:nvPr>
            <p:ph type="sldNum" sz="quarter" idx="10"/>
          </p:nvPr>
        </p:nvSpPr>
        <p:spPr/>
        <p:txBody>
          <a:bodyPr/>
          <a:lstStyle/>
          <a:p>
            <a:fld id="{0305BFA9-3DA4-1247-8D37-6CD4E6DAC47F}" type="slidenum">
              <a:rPr lang="en-US" smtClean="0"/>
              <a:t>39</a:t>
            </a:fld>
            <a:endParaRPr lang="en-US"/>
          </a:p>
        </p:txBody>
      </p:sp>
    </p:spTree>
    <p:extLst>
      <p:ext uri="{BB962C8B-B14F-4D97-AF65-F5344CB8AC3E}">
        <p14:creationId xmlns:p14="http://schemas.microsoft.com/office/powerpoint/2010/main" val="3618404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84A7EE-C146-514C-86C9-700C1A5D8516}"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3345820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4A7EE-C146-514C-86C9-700C1A5D8516}"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1577650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4A7EE-C146-514C-86C9-700C1A5D8516}"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1466388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84A7EE-C146-514C-86C9-700C1A5D8516}"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1018645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84A7EE-C146-514C-86C9-700C1A5D8516}" type="datetimeFigureOut">
              <a:rPr lang="en-US" smtClean="0"/>
              <a:t>2/25/15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2492863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84A7EE-C146-514C-86C9-700C1A5D8516}"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749504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84A7EE-C146-514C-86C9-700C1A5D8516}" type="datetimeFigureOut">
              <a:rPr lang="en-US" smtClean="0"/>
              <a:t>2/25/15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369614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84A7EE-C146-514C-86C9-700C1A5D8516}" type="datetimeFigureOut">
              <a:rPr lang="en-US" smtClean="0"/>
              <a:t>2/25/15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3372696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4A7EE-C146-514C-86C9-700C1A5D8516}" type="datetimeFigureOut">
              <a:rPr lang="en-US" smtClean="0"/>
              <a:t>2/25/15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393703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4A7EE-C146-514C-86C9-700C1A5D8516}"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4226494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84A7EE-C146-514C-86C9-700C1A5D8516}" type="datetimeFigureOut">
              <a:rPr lang="en-US" smtClean="0"/>
              <a:t>2/25/15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E7359-3F32-344F-9938-C7EC12D5AACC}" type="slidenum">
              <a:rPr lang="en-US" smtClean="0"/>
              <a:t>‹#›</a:t>
            </a:fld>
            <a:endParaRPr lang="en-US"/>
          </a:p>
        </p:txBody>
      </p:sp>
    </p:spTree>
    <p:extLst>
      <p:ext uri="{BB962C8B-B14F-4D97-AF65-F5344CB8AC3E}">
        <p14:creationId xmlns:p14="http://schemas.microsoft.com/office/powerpoint/2010/main" val="17668899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4A7EE-C146-514C-86C9-700C1A5D8516}" type="datetimeFigureOut">
              <a:rPr lang="en-US" smtClean="0"/>
              <a:t>2/25/15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E7359-3F32-344F-9938-C7EC12D5AACC}" type="slidenum">
              <a:rPr lang="en-US" smtClean="0"/>
              <a:t>‹#›</a:t>
            </a:fld>
            <a:endParaRPr lang="en-US"/>
          </a:p>
        </p:txBody>
      </p:sp>
    </p:spTree>
    <p:extLst>
      <p:ext uri="{BB962C8B-B14F-4D97-AF65-F5344CB8AC3E}">
        <p14:creationId xmlns:p14="http://schemas.microsoft.com/office/powerpoint/2010/main" val="4061004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kkadia.org/drepper/cpumemory.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cost of things at scale</a:t>
            </a:r>
            <a:endParaRPr lang="en-US" dirty="0"/>
          </a:p>
        </p:txBody>
      </p:sp>
      <p:sp>
        <p:nvSpPr>
          <p:cNvPr id="3" name="Subtitle 2"/>
          <p:cNvSpPr>
            <a:spLocks noGrp="1"/>
          </p:cNvSpPr>
          <p:nvPr>
            <p:ph type="subTitle" idx="1"/>
          </p:nvPr>
        </p:nvSpPr>
        <p:spPr/>
        <p:txBody>
          <a:bodyPr/>
          <a:lstStyle/>
          <a:p>
            <a:r>
              <a:rPr lang="en-US" dirty="0" smtClean="0"/>
              <a:t>Robert Graham</a:t>
            </a:r>
          </a:p>
          <a:p>
            <a:r>
              <a:rPr lang="en-US" dirty="0" smtClean="0"/>
              <a:t>@</a:t>
            </a:r>
            <a:r>
              <a:rPr lang="en-US" dirty="0" err="1" smtClean="0"/>
              <a:t>ErrataRob</a:t>
            </a:r>
            <a:endParaRPr lang="en-US" dirty="0" smtClean="0"/>
          </a:p>
          <a:p>
            <a:r>
              <a:rPr lang="en-US" dirty="0" smtClean="0"/>
              <a:t>https://</a:t>
            </a:r>
            <a:r>
              <a:rPr lang="en-US" dirty="0" err="1" smtClean="0"/>
              <a:t>blog.erratasec.com</a:t>
            </a:r>
            <a:endParaRPr lang="en-US" dirty="0"/>
          </a:p>
        </p:txBody>
      </p:sp>
    </p:spTree>
    <p:extLst>
      <p:ext uri="{BB962C8B-B14F-4D97-AF65-F5344CB8AC3E}">
        <p14:creationId xmlns:p14="http://schemas.microsoft.com/office/powerpoint/2010/main" val="182475955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5" name="Picture 4"/>
          <p:cNvPicPr>
            <a:picLocks noChangeAspect="1"/>
          </p:cNvPicPr>
          <p:nvPr/>
        </p:nvPicPr>
        <p:blipFill>
          <a:blip r:embed="rId2"/>
          <a:stretch>
            <a:fillRect/>
          </a:stretch>
        </p:blipFill>
        <p:spPr>
          <a:xfrm>
            <a:off x="1422400" y="611011"/>
            <a:ext cx="6860822" cy="5836819"/>
          </a:xfrm>
          <a:prstGeom prst="rect">
            <a:avLst/>
          </a:prstGeom>
        </p:spPr>
      </p:pic>
    </p:spTree>
    <p:extLst>
      <p:ext uri="{BB962C8B-B14F-4D97-AF65-F5344CB8AC3E}">
        <p14:creationId xmlns:p14="http://schemas.microsoft.com/office/powerpoint/2010/main" val="3404939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155700" y="0"/>
            <a:ext cx="6809975" cy="6858000"/>
          </a:xfrm>
          <a:prstGeom prst="rect">
            <a:avLst/>
          </a:prstGeom>
        </p:spPr>
      </p:pic>
    </p:spTree>
    <p:extLst>
      <p:ext uri="{BB962C8B-B14F-4D97-AF65-F5344CB8AC3E}">
        <p14:creationId xmlns:p14="http://schemas.microsoft.com/office/powerpoint/2010/main" val="392995158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a:grpSpLocks noChangeAspect="1"/>
          </p:cNvGrpSpPr>
          <p:nvPr/>
        </p:nvGrpSpPr>
        <p:grpSpPr>
          <a:xfrm>
            <a:off x="373887" y="-6812283"/>
            <a:ext cx="13670283" cy="13670287"/>
            <a:chOff x="-3657600" y="-323897"/>
            <a:chExt cx="3657600" cy="3657602"/>
          </a:xfrm>
        </p:grpSpPr>
        <p:sp>
          <p:nvSpPr>
            <p:cNvPr id="21" name="Oval 20"/>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3000000">
              <a:off x="-3657599" y="-323895"/>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glow rad="228600">
                      <a:schemeClr val="accent1">
                        <a:satMod val="175000"/>
                        <a:alpha val="40000"/>
                      </a:schemeClr>
                    </a:glow>
                    <a:outerShdw blurRad="41275" dist="20320" dir="1800000" algn="tl" rotWithShape="0">
                      <a:srgbClr val="000000">
                        <a:alpha val="40000"/>
                      </a:srgbClr>
                    </a:outerShdw>
                  </a:effectLst>
                </a:rPr>
                <a:t> main memory– 300 cycles </a:t>
              </a:r>
            </a:p>
          </p:txBody>
        </p:sp>
      </p:grpSp>
      <p:grpSp>
        <p:nvGrpSpPr>
          <p:cNvPr id="17" name="Group 16"/>
          <p:cNvGrpSpPr/>
          <p:nvPr/>
        </p:nvGrpSpPr>
        <p:grpSpPr>
          <a:xfrm>
            <a:off x="4474972" y="-2711198"/>
            <a:ext cx="5468112" cy="5468113"/>
            <a:chOff x="-3657600" y="-323897"/>
            <a:chExt cx="3657600" cy="3657601"/>
          </a:xfrm>
        </p:grpSpPr>
        <p:sp>
          <p:nvSpPr>
            <p:cNvPr id="18" name="Oval 17"/>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L3 cache – 30 cycles</a:t>
              </a:r>
            </a:p>
          </p:txBody>
        </p:sp>
      </p:grpSp>
      <p:grpSp>
        <p:nvGrpSpPr>
          <p:cNvPr id="14" name="Group 13"/>
          <p:cNvGrpSpPr/>
          <p:nvPr/>
        </p:nvGrpSpPr>
        <p:grpSpPr>
          <a:xfrm>
            <a:off x="5105908" y="-2080262"/>
            <a:ext cx="4206240" cy="4206241"/>
            <a:chOff x="-3657600" y="-323897"/>
            <a:chExt cx="3657600" cy="3657601"/>
          </a:xfrm>
        </p:grpSpPr>
        <p:sp>
          <p:nvSpPr>
            <p:cNvPr id="15" name="Oval 14"/>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L2 cache – 12 cycles</a:t>
              </a:r>
            </a:p>
          </p:txBody>
        </p:sp>
      </p:grpSp>
      <p:grpSp>
        <p:nvGrpSpPr>
          <p:cNvPr id="13" name="Group 12"/>
          <p:cNvGrpSpPr/>
          <p:nvPr/>
        </p:nvGrpSpPr>
        <p:grpSpPr>
          <a:xfrm>
            <a:off x="5380228" y="-1805942"/>
            <a:ext cx="3657600" cy="3657601"/>
            <a:chOff x="-3657600" y="-323897"/>
            <a:chExt cx="3657600" cy="3657601"/>
          </a:xfrm>
        </p:grpSpPr>
        <p:sp>
          <p:nvSpPr>
            <p:cNvPr id="8" name="Oval 7"/>
            <p:cNvSpPr>
              <a:spLocks noChangeAspect="1"/>
            </p:cNvSpPr>
            <p:nvPr/>
          </p:nvSpPr>
          <p:spPr>
            <a:xfrm>
              <a:off x="-3657600" y="-323897"/>
              <a:ext cx="3657600" cy="36576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smtClean="0"/>
            </a:p>
            <a:p>
              <a:pPr algn="ctr"/>
              <a:r>
                <a:rPr lang="en-US" sz="4000" dirty="0" smtClean="0"/>
                <a:t>CPU</a:t>
              </a:r>
              <a:endParaRPr lang="en-US" sz="4000" dirty="0"/>
            </a:p>
          </p:txBody>
        </p:sp>
        <p:sp>
          <p:nvSpPr>
            <p:cNvPr id="12" name="Rectangle 11"/>
            <p:cNvSpPr/>
            <p:nvPr/>
          </p:nvSpPr>
          <p:spPr>
            <a:xfrm rot="2700000">
              <a:off x="-3657600" y="-323896"/>
              <a:ext cx="3657600" cy="3657599"/>
            </a:xfrm>
            <a:prstGeom prst="rect">
              <a:avLst/>
            </a:prstGeom>
            <a:noFill/>
          </p:spPr>
          <p:txBody>
            <a:bodyPr wrap="none" lIns="91440" tIns="45720" rIns="91440" bIns="45720">
              <a:prstTxWarp prst="textArchDown">
                <a:avLst>
                  <a:gd name="adj" fmla="val 3111936"/>
                </a:avLst>
              </a:prstTxWarp>
              <a:spAutoFit/>
            </a:bodyPr>
            <a:lstStyle/>
            <a:p>
              <a:pPr algn="ctr">
                <a:spcAft>
                  <a:spcPts val="2000"/>
                </a:spcAft>
              </a:pPr>
              <a:r>
                <a:rPr lang="en-US" sz="5400" b="1" cap="none" spc="0" dirty="0" smtClean="0">
                  <a:ln w="12700">
                    <a:noFill/>
                    <a:prstDash val="solid"/>
                  </a:ln>
                  <a:effectLst>
                    <a:outerShdw blurRad="41275" dist="20320" dir="1800000" algn="tl" rotWithShape="0">
                      <a:srgbClr val="000000">
                        <a:alpha val="40000"/>
                      </a:srgbClr>
                    </a:outerShdw>
                  </a:effectLst>
                </a:rPr>
                <a:t>L1 cache – 4 cycles</a:t>
              </a:r>
            </a:p>
          </p:txBody>
        </p:sp>
      </p:grpSp>
    </p:spTree>
    <p:extLst>
      <p:ext uri="{BB962C8B-B14F-4D97-AF65-F5344CB8AC3E}">
        <p14:creationId xmlns:p14="http://schemas.microsoft.com/office/powerpoint/2010/main" val="417716733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Oval 5"/>
          <p:cNvSpPr>
            <a:spLocks noChangeAspect="1"/>
          </p:cNvSpPr>
          <p:nvPr/>
        </p:nvSpPr>
        <p:spPr>
          <a:xfrm>
            <a:off x="6503596" y="5342709"/>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283882" y="274638"/>
            <a:ext cx="5782666" cy="57826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409787" y="5595639"/>
            <a:ext cx="2187618" cy="461665"/>
          </a:xfrm>
          <a:prstGeom prst="rect">
            <a:avLst/>
          </a:prstGeom>
          <a:noFill/>
        </p:spPr>
        <p:txBody>
          <a:bodyPr wrap="none" rtlCol="0">
            <a:spAutoFit/>
          </a:bodyPr>
          <a:lstStyle/>
          <a:p>
            <a:r>
              <a:rPr lang="en-US" sz="2400" b="1" dirty="0" smtClean="0"/>
              <a:t>20meg L3 cache</a:t>
            </a:r>
            <a:endParaRPr lang="en-US" sz="2400" b="1" dirty="0"/>
          </a:p>
        </p:txBody>
      </p:sp>
      <p:sp>
        <p:nvSpPr>
          <p:cNvPr id="10" name="TextBox 9"/>
          <p:cNvSpPr txBox="1"/>
          <p:nvPr/>
        </p:nvSpPr>
        <p:spPr>
          <a:xfrm>
            <a:off x="1377053" y="2545841"/>
            <a:ext cx="3598762" cy="1200328"/>
          </a:xfrm>
          <a:prstGeom prst="rect">
            <a:avLst/>
          </a:prstGeom>
          <a:noFill/>
        </p:spPr>
        <p:txBody>
          <a:bodyPr wrap="none" rtlCol="0">
            <a:spAutoFit/>
          </a:bodyPr>
          <a:lstStyle/>
          <a:p>
            <a:pPr algn="ctr"/>
            <a:r>
              <a:rPr lang="en-US" sz="2400" b="1" dirty="0" smtClean="0"/>
              <a:t>20 gigabyte memory</a:t>
            </a:r>
          </a:p>
          <a:p>
            <a:pPr algn="ctr"/>
            <a:r>
              <a:rPr lang="en-US" sz="2400" b="1" dirty="0" smtClean="0"/>
              <a:t>(2k per connection</a:t>
            </a:r>
          </a:p>
          <a:p>
            <a:pPr algn="ctr"/>
            <a:r>
              <a:rPr lang="en-US" sz="2400" b="1" dirty="0"/>
              <a:t>f</a:t>
            </a:r>
            <a:r>
              <a:rPr lang="en-US" sz="2400" b="1" dirty="0" smtClean="0"/>
              <a:t>or 10 million connections)</a:t>
            </a:r>
            <a:endParaRPr lang="en-US" sz="2400" b="1" dirty="0"/>
          </a:p>
        </p:txBody>
      </p:sp>
    </p:spTree>
    <p:extLst>
      <p:ext uri="{BB962C8B-B14F-4D97-AF65-F5344CB8AC3E}">
        <p14:creationId xmlns:p14="http://schemas.microsoft.com/office/powerpoint/2010/main" val="33975781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Measured latency: 85ns</a:t>
            </a:r>
            <a:endParaRPr lang="en-US" dirty="0"/>
          </a:p>
        </p:txBody>
      </p:sp>
      <p:sp>
        <p:nvSpPr>
          <p:cNvPr id="3" name="Content Placeholder 2"/>
          <p:cNvSpPr>
            <a:spLocks noGrp="1"/>
          </p:cNvSpPr>
          <p:nvPr>
            <p:ph idx="1"/>
          </p:nvPr>
        </p:nvSpPr>
        <p:spPr/>
        <p:txBody>
          <a:bodyPr/>
          <a:lstStyle/>
          <a:p>
            <a:endParaRPr lang="en-US"/>
          </a:p>
        </p:txBody>
      </p:sp>
      <p:graphicFrame>
        <p:nvGraphicFramePr>
          <p:cNvPr id="6" name="Chart 5"/>
          <p:cNvGraphicFramePr>
            <a:graphicFrameLocks/>
          </p:cNvGraphicFramePr>
          <p:nvPr>
            <p:extLst>
              <p:ext uri="{D42A27DB-BD31-4B8C-83A1-F6EECF244321}">
                <p14:modId xmlns:p14="http://schemas.microsoft.com/office/powerpoint/2010/main" val="240025600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028673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A3E1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5895" y="969211"/>
            <a:ext cx="3302000" cy="1143000"/>
          </a:xfrm>
        </p:spPr>
        <p:txBody>
          <a:bodyPr/>
          <a:lstStyle/>
          <a:p>
            <a:pPr algn="l"/>
            <a:r>
              <a:rPr lang="en-US" dirty="0" smtClean="0">
                <a:solidFill>
                  <a:schemeClr val="bg1"/>
                </a:solidFill>
              </a:rPr>
              <a:t>budget</a:t>
            </a:r>
            <a:endParaRPr lang="en-US" dirty="0">
              <a:solidFill>
                <a:schemeClr val="bg1"/>
              </a:solidFill>
            </a:endParaRPr>
          </a:p>
        </p:txBody>
      </p:sp>
      <p:sp>
        <p:nvSpPr>
          <p:cNvPr id="3" name="Content Placeholder 2"/>
          <p:cNvSpPr>
            <a:spLocks noGrp="1"/>
          </p:cNvSpPr>
          <p:nvPr>
            <p:ph idx="1"/>
          </p:nvPr>
        </p:nvSpPr>
        <p:spPr>
          <a:xfrm>
            <a:off x="457200" y="3636211"/>
            <a:ext cx="8229600" cy="2833520"/>
          </a:xfrm>
        </p:spPr>
        <p:txBody>
          <a:bodyPr>
            <a:normAutofit lnSpcReduction="10000"/>
          </a:bodyPr>
          <a:lstStyle/>
          <a:p>
            <a:pPr marL="0" indent="0">
              <a:buNone/>
            </a:pPr>
            <a:r>
              <a:rPr lang="en-US" dirty="0" smtClean="0">
                <a:solidFill>
                  <a:schemeClr val="bg1"/>
                </a:solidFill>
              </a:rPr>
              <a:t>10 million packets/second</a:t>
            </a:r>
          </a:p>
          <a:p>
            <a:pPr marL="0" indent="0">
              <a:buNone/>
            </a:pPr>
            <a:r>
              <a:rPr lang="en-US" dirty="0">
                <a:solidFill>
                  <a:schemeClr val="bg1"/>
                </a:solidFill>
              </a:rPr>
              <a:t>d</a:t>
            </a:r>
            <a:r>
              <a:rPr lang="en-US" dirty="0" smtClean="0">
                <a:solidFill>
                  <a:schemeClr val="bg1"/>
                </a:solidFill>
              </a:rPr>
              <a:t>ivided by 10 cores</a:t>
            </a:r>
          </a:p>
          <a:p>
            <a:pPr marL="0" indent="0">
              <a:buNone/>
            </a:pPr>
            <a:r>
              <a:rPr lang="en-US" dirty="0">
                <a:solidFill>
                  <a:schemeClr val="bg1"/>
                </a:solidFill>
              </a:rPr>
              <a:t>b</a:t>
            </a:r>
            <a:r>
              <a:rPr lang="en-US" dirty="0" smtClean="0">
                <a:solidFill>
                  <a:schemeClr val="bg1"/>
                </a:solidFill>
              </a:rPr>
              <a:t>y 100 nanoseconds/miss</a:t>
            </a:r>
            <a:endParaRPr lang="en-US" dirty="0" smtClean="0">
              <a:solidFill>
                <a:schemeClr val="bg1"/>
              </a:solidFill>
            </a:endParaRPr>
          </a:p>
          <a:p>
            <a:pPr marL="0" indent="0">
              <a:buNone/>
            </a:pPr>
            <a:r>
              <a:rPr lang="en-US" dirty="0" smtClean="0">
                <a:solidFill>
                  <a:schemeClr val="bg1"/>
                </a:solidFill>
              </a:rPr>
              <a:t>-</a:t>
            </a:r>
            <a:r>
              <a:rPr lang="en-US" dirty="0" smtClean="0">
                <a:solidFill>
                  <a:schemeClr val="bg1"/>
                </a:solidFill>
              </a:rPr>
              <a:t>----------------</a:t>
            </a:r>
          </a:p>
          <a:p>
            <a:pPr marL="0" indent="0">
              <a:buNone/>
            </a:pPr>
            <a:r>
              <a:rPr lang="en-US" dirty="0" smtClean="0">
                <a:solidFill>
                  <a:schemeClr val="bg1"/>
                </a:solidFill>
              </a:rPr>
              <a:t> </a:t>
            </a:r>
            <a:r>
              <a:rPr lang="en-US" dirty="0" smtClean="0">
                <a:solidFill>
                  <a:schemeClr val="bg1"/>
                </a:solidFill>
              </a:rPr>
              <a:t>~10 cache </a:t>
            </a:r>
            <a:r>
              <a:rPr lang="en-US" dirty="0" smtClean="0">
                <a:solidFill>
                  <a:schemeClr val="bg1"/>
                </a:solidFill>
              </a:rPr>
              <a:t>misses per packet</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4491788" y="0"/>
            <a:ext cx="4652211" cy="3489158"/>
          </a:xfrm>
          <a:prstGeom prst="rect">
            <a:avLst/>
          </a:prstGeom>
        </p:spPr>
      </p:pic>
    </p:spTree>
    <p:extLst>
      <p:ext uri="{BB962C8B-B14F-4D97-AF65-F5344CB8AC3E}">
        <p14:creationId xmlns:p14="http://schemas.microsoft.com/office/powerpoint/2010/main" val="8399387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for user-mode</a:t>
            </a:r>
            <a:endParaRPr lang="en-US" dirty="0"/>
          </a:p>
        </p:txBody>
      </p:sp>
      <p:sp>
        <p:nvSpPr>
          <p:cNvPr id="3" name="Content Placeholder 2"/>
          <p:cNvSpPr>
            <a:spLocks noGrp="1"/>
          </p:cNvSpPr>
          <p:nvPr>
            <p:ph idx="1"/>
          </p:nvPr>
        </p:nvSpPr>
        <p:spPr/>
        <p:txBody>
          <a:bodyPr/>
          <a:lstStyle/>
          <a:p>
            <a:r>
              <a:rPr lang="en-US" dirty="0" smtClean="0"/>
              <a:t>Apps written in C have few data structures</a:t>
            </a:r>
          </a:p>
          <a:p>
            <a:r>
              <a:rPr lang="en-US" dirty="0" smtClean="0"/>
              <a:t>Apps written in high-level languages (Java, Ruby, </a:t>
            </a:r>
            <a:r>
              <a:rPr lang="en-US" dirty="0" err="1" smtClean="0"/>
              <a:t>Lua</a:t>
            </a:r>
            <a:r>
              <a:rPr lang="en-US" dirty="0" smtClean="0"/>
              <a:t>, JavaScript) have bits of memory strewn around</a:t>
            </a:r>
            <a:endParaRPr lang="en-US" dirty="0"/>
          </a:p>
        </p:txBody>
      </p:sp>
    </p:spTree>
    <p:extLst>
      <p:ext uri="{BB962C8B-B14F-4D97-AF65-F5344CB8AC3E}">
        <p14:creationId xmlns:p14="http://schemas.microsoft.com/office/powerpoint/2010/main" val="32106587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User-mode memory is virtual</a:t>
            </a:r>
            <a:endParaRPr lang="en-US" dirty="0"/>
          </a:p>
        </p:txBody>
      </p:sp>
      <p:sp>
        <p:nvSpPr>
          <p:cNvPr id="3" name="Content Placeholder 2"/>
          <p:cNvSpPr>
            <a:spLocks noGrp="1"/>
          </p:cNvSpPr>
          <p:nvPr>
            <p:ph idx="1"/>
          </p:nvPr>
        </p:nvSpPr>
        <p:spPr/>
        <p:txBody>
          <a:bodyPr>
            <a:normAutofit/>
          </a:bodyPr>
          <a:lstStyle/>
          <a:p>
            <a:r>
              <a:rPr lang="en-US" dirty="0" smtClean="0"/>
              <a:t>Virtual addresses are translated to physical addresses on every memory access</a:t>
            </a:r>
          </a:p>
          <a:p>
            <a:pPr lvl="1"/>
            <a:r>
              <a:rPr lang="en-US" dirty="0" smtClean="0"/>
              <a:t>Walk a chain of increasingly smaller page table entries</a:t>
            </a:r>
          </a:p>
          <a:p>
            <a:r>
              <a:rPr lang="en-US" dirty="0" smtClean="0"/>
              <a:t>But TLB cache makes it go fast</a:t>
            </a:r>
          </a:p>
          <a:p>
            <a:pPr lvl="1"/>
            <a:r>
              <a:rPr lang="en-US" dirty="0" smtClean="0"/>
              <a:t>But not at scale</a:t>
            </a:r>
          </a:p>
          <a:p>
            <a:pPr lvl="1"/>
            <a:r>
              <a:rPr lang="en-US" dirty="0" smtClean="0"/>
              <a:t>TLB cache is small</a:t>
            </a:r>
          </a:p>
          <a:p>
            <a:pPr lvl="1"/>
            <a:r>
              <a:rPr lang="en-US" dirty="0" smtClean="0"/>
              <a:t>Page tables themselves may not fit in the cache</a:t>
            </a:r>
            <a:endParaRPr lang="en-US" dirty="0"/>
          </a:p>
        </p:txBody>
      </p:sp>
    </p:spTree>
    <p:extLst>
      <p:ext uri="{BB962C8B-B14F-4D97-AF65-F5344CB8AC3E}">
        <p14:creationId xmlns:p14="http://schemas.microsoft.com/office/powerpoint/2010/main" val="341573016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4386589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t>
            </a:r>
            <a:endParaRPr lang="en-US" dirty="0"/>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4321480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pic>
        <p:nvPicPr>
          <p:cNvPr id="8" name="Picture 7"/>
          <p:cNvPicPr>
            <a:picLocks noChangeAspect="1"/>
          </p:cNvPicPr>
          <p:nvPr/>
        </p:nvPicPr>
        <p:blipFill>
          <a:blip r:embed="rId4"/>
          <a:stretch>
            <a:fillRect/>
          </a:stretch>
        </p:blipFill>
        <p:spPr>
          <a:xfrm>
            <a:off x="0" y="673100"/>
            <a:ext cx="9144000" cy="5510784"/>
          </a:xfrm>
          <a:prstGeom prst="rect">
            <a:avLst/>
          </a:prstGeom>
        </p:spPr>
      </p:pic>
      <p:cxnSp>
        <p:nvCxnSpPr>
          <p:cNvPr id="15" name="Straight Arrow Connector 14"/>
          <p:cNvCxnSpPr/>
          <p:nvPr/>
        </p:nvCxnSpPr>
        <p:spPr>
          <a:xfrm>
            <a:off x="4852737" y="3676316"/>
            <a:ext cx="3689684" cy="13368"/>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cxnSp>
        <p:nvCxnSpPr>
          <p:cNvPr id="16" name="Straight Arrow Connector 15"/>
          <p:cNvCxnSpPr/>
          <p:nvPr/>
        </p:nvCxnSpPr>
        <p:spPr>
          <a:xfrm>
            <a:off x="4852737" y="3708400"/>
            <a:ext cx="842210" cy="0"/>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cxnSp>
        <p:nvCxnSpPr>
          <p:cNvPr id="20" name="Straight Arrow Connector 19"/>
          <p:cNvCxnSpPr/>
          <p:nvPr/>
        </p:nvCxnSpPr>
        <p:spPr>
          <a:xfrm>
            <a:off x="4852737" y="3668295"/>
            <a:ext cx="2473158" cy="8021"/>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673100"/>
            <a:ext cx="9144000" cy="5510784"/>
          </a:xfrm>
          <a:prstGeom prst="rect">
            <a:avLst/>
          </a:prstGeom>
        </p:spPr>
      </p:pic>
      <p:grpSp>
        <p:nvGrpSpPr>
          <p:cNvPr id="33" name="Group 32"/>
          <p:cNvGrpSpPr/>
          <p:nvPr/>
        </p:nvGrpSpPr>
        <p:grpSpPr>
          <a:xfrm>
            <a:off x="4114074" y="673100"/>
            <a:ext cx="4428347" cy="3702343"/>
            <a:chOff x="4114074" y="673100"/>
            <a:chExt cx="4428347" cy="3702343"/>
          </a:xfrm>
        </p:grpSpPr>
        <p:cxnSp>
          <p:nvCxnSpPr>
            <p:cNvPr id="23" name="Straight Arrow Connector 22"/>
            <p:cNvCxnSpPr/>
            <p:nvPr/>
          </p:nvCxnSpPr>
          <p:spPr>
            <a:xfrm flipV="1">
              <a:off x="4852737" y="673100"/>
              <a:ext cx="0" cy="3035303"/>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852737" y="3676316"/>
              <a:ext cx="3689684" cy="24063"/>
            </a:xfrm>
            <a:prstGeom prst="straightConnector1">
              <a:avLst/>
            </a:prstGeom>
            <a:ln w="50800" cap="rnd">
              <a:solidFill>
                <a:schemeClr val="tx1"/>
              </a:solidFill>
              <a:prstDash val="sysDot"/>
              <a:headEnd type="diamond" w="lg" len="lg"/>
              <a:tailEnd type="triangle" w="lg" len="lg"/>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5367608" y="3729112"/>
              <a:ext cx="2518638" cy="646331"/>
            </a:xfrm>
            <a:prstGeom prst="rect">
              <a:avLst/>
            </a:prstGeom>
            <a:noFill/>
          </p:spPr>
          <p:txBody>
            <a:bodyPr wrap="none" rtlCol="0">
              <a:spAutoFit/>
            </a:bodyPr>
            <a:lstStyle/>
            <a:p>
              <a:pPr algn="ctr"/>
              <a:r>
                <a:rPr lang="en-US" sz="3600" b="1" spc="300" dirty="0" smtClean="0">
                  <a:ln w="11430" cmpd="sng">
                    <a:solidFill>
                      <a:schemeClr val="accent1">
                        <a:tint val="10000"/>
                      </a:schemeClr>
                    </a:solidFill>
                    <a:prstDash val="solid"/>
                    <a:miter lim="800000"/>
                  </a:ln>
                  <a:effectLst>
                    <a:glow rad="228600">
                      <a:schemeClr val="bg1">
                        <a:alpha val="72000"/>
                      </a:schemeClr>
                    </a:glow>
                  </a:effectLst>
                </a:rPr>
                <a:t>Scalability</a:t>
              </a:r>
              <a:endParaRPr lang="en-US" sz="3600" b="1" spc="300" dirty="0">
                <a:ln w="11430" cmpd="sng">
                  <a:solidFill>
                    <a:schemeClr val="accent1">
                      <a:tint val="10000"/>
                    </a:schemeClr>
                  </a:solidFill>
                  <a:prstDash val="solid"/>
                  <a:miter lim="800000"/>
                </a:ln>
                <a:effectLst>
                  <a:glow rad="228600">
                    <a:schemeClr val="bg1">
                      <a:alpha val="72000"/>
                    </a:schemeClr>
                  </a:glow>
                </a:effectLst>
              </a:endParaRPr>
            </a:p>
          </p:txBody>
        </p:sp>
        <p:sp>
          <p:nvSpPr>
            <p:cNvPr id="31" name="TextBox 30"/>
            <p:cNvSpPr txBox="1"/>
            <p:nvPr/>
          </p:nvSpPr>
          <p:spPr>
            <a:xfrm rot="16200000">
              <a:off x="2913851" y="1879685"/>
              <a:ext cx="3046778" cy="646331"/>
            </a:xfrm>
            <a:prstGeom prst="rect">
              <a:avLst/>
            </a:prstGeom>
            <a:noFill/>
          </p:spPr>
          <p:txBody>
            <a:bodyPr wrap="none" rtlCol="0">
              <a:spAutoFit/>
            </a:bodyPr>
            <a:lstStyle/>
            <a:p>
              <a:r>
                <a:rPr lang="en-US" sz="3600" b="1" spc="300" dirty="0" smtClean="0">
                  <a:ln w="11430" cmpd="sng">
                    <a:solidFill>
                      <a:schemeClr val="accent1">
                        <a:tint val="10000"/>
                      </a:schemeClr>
                    </a:solidFill>
                    <a:prstDash val="solid"/>
                    <a:miter lim="800000"/>
                  </a:ln>
                  <a:effectLst>
                    <a:glow rad="228600">
                      <a:schemeClr val="bg1">
                        <a:alpha val="75000"/>
                      </a:schemeClr>
                    </a:glow>
                  </a:effectLst>
                </a:rPr>
                <a:t>Performance</a:t>
              </a:r>
              <a:endParaRPr lang="en-US" sz="3600" b="1" spc="300" dirty="0">
                <a:ln w="11430" cmpd="sng">
                  <a:solidFill>
                    <a:schemeClr val="accent1">
                      <a:tint val="10000"/>
                    </a:schemeClr>
                  </a:solidFill>
                  <a:prstDash val="solid"/>
                  <a:miter lim="800000"/>
                </a:ln>
                <a:effectLst>
                  <a:glow rad="228600">
                    <a:schemeClr val="bg1">
                      <a:alpha val="75000"/>
                    </a:schemeClr>
                  </a:glow>
                </a:effectLst>
              </a:endParaRPr>
            </a:p>
          </p:txBody>
        </p:sp>
      </p:grpSp>
    </p:spTree>
    <p:extLst>
      <p:ext uri="{BB962C8B-B14F-4D97-AF65-F5344CB8AC3E}">
        <p14:creationId xmlns:p14="http://schemas.microsoft.com/office/powerpoint/2010/main" val="32710803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left)">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Oval 5"/>
          <p:cNvSpPr>
            <a:spLocks noChangeAspect="1"/>
          </p:cNvSpPr>
          <p:nvPr/>
        </p:nvSpPr>
        <p:spPr>
          <a:xfrm>
            <a:off x="6969263" y="4157375"/>
            <a:ext cx="182880" cy="18288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a:spLocks noChangeAspect="1"/>
          </p:cNvSpPr>
          <p:nvPr/>
        </p:nvSpPr>
        <p:spPr>
          <a:xfrm>
            <a:off x="283882" y="274638"/>
            <a:ext cx="5782666" cy="578266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875454" y="4410305"/>
            <a:ext cx="2187618" cy="461665"/>
          </a:xfrm>
          <a:prstGeom prst="rect">
            <a:avLst/>
          </a:prstGeom>
          <a:noFill/>
        </p:spPr>
        <p:txBody>
          <a:bodyPr wrap="none" rtlCol="0">
            <a:spAutoFit/>
          </a:bodyPr>
          <a:lstStyle/>
          <a:p>
            <a:r>
              <a:rPr lang="en-US" sz="2400" b="1" dirty="0" smtClean="0"/>
              <a:t>20meg L3 cache</a:t>
            </a:r>
            <a:endParaRPr lang="en-US" sz="2400" b="1" dirty="0"/>
          </a:p>
        </p:txBody>
      </p:sp>
      <p:sp>
        <p:nvSpPr>
          <p:cNvPr id="10" name="TextBox 9"/>
          <p:cNvSpPr txBox="1"/>
          <p:nvPr/>
        </p:nvSpPr>
        <p:spPr>
          <a:xfrm>
            <a:off x="1377053" y="2545841"/>
            <a:ext cx="3598762" cy="1200328"/>
          </a:xfrm>
          <a:prstGeom prst="rect">
            <a:avLst/>
          </a:prstGeom>
          <a:noFill/>
        </p:spPr>
        <p:txBody>
          <a:bodyPr wrap="none" rtlCol="0">
            <a:spAutoFit/>
          </a:bodyPr>
          <a:lstStyle/>
          <a:p>
            <a:pPr algn="ctr"/>
            <a:r>
              <a:rPr lang="en-US" sz="2400" b="1" dirty="0" smtClean="0"/>
              <a:t>20 gigabyte memory</a:t>
            </a:r>
          </a:p>
          <a:p>
            <a:pPr algn="ctr"/>
            <a:r>
              <a:rPr lang="en-US" sz="2400" b="1" dirty="0" smtClean="0"/>
              <a:t>(2k per connection</a:t>
            </a:r>
          </a:p>
          <a:p>
            <a:pPr algn="ctr"/>
            <a:r>
              <a:rPr lang="en-US" sz="2400" b="1" dirty="0"/>
              <a:t>f</a:t>
            </a:r>
            <a:r>
              <a:rPr lang="en-US" sz="2400" b="1" dirty="0" smtClean="0"/>
              <a:t>or 10 million connections)</a:t>
            </a:r>
            <a:endParaRPr lang="en-US" sz="2400" b="1" dirty="0"/>
          </a:p>
        </p:txBody>
      </p:sp>
      <p:sp>
        <p:nvSpPr>
          <p:cNvPr id="8" name="Oval 7"/>
          <p:cNvSpPr>
            <a:spLocks noChangeAspect="1"/>
          </p:cNvSpPr>
          <p:nvPr/>
        </p:nvSpPr>
        <p:spPr>
          <a:xfrm>
            <a:off x="6134349" y="5265624"/>
            <a:ext cx="330015" cy="33001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5305286" y="5595639"/>
            <a:ext cx="3327954" cy="461665"/>
          </a:xfrm>
          <a:prstGeom prst="rect">
            <a:avLst/>
          </a:prstGeom>
          <a:noFill/>
        </p:spPr>
        <p:txBody>
          <a:bodyPr wrap="none" rtlCol="0">
            <a:spAutoFit/>
          </a:bodyPr>
          <a:lstStyle/>
          <a:p>
            <a:r>
              <a:rPr lang="en-US" sz="2400" b="1" dirty="0" smtClean="0"/>
              <a:t>40meg small page tables</a:t>
            </a:r>
            <a:endParaRPr lang="en-US" sz="2400" b="1" dirty="0"/>
          </a:p>
        </p:txBody>
      </p:sp>
      <p:sp>
        <p:nvSpPr>
          <p:cNvPr id="12" name="Oval 11"/>
          <p:cNvSpPr>
            <a:spLocks noChangeAspect="1"/>
          </p:cNvSpPr>
          <p:nvPr/>
        </p:nvSpPr>
        <p:spPr>
          <a:xfrm flipH="1" flipV="1">
            <a:off x="7225626" y="3136655"/>
            <a:ext cx="45719" cy="45719"/>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066548" y="3136655"/>
            <a:ext cx="2809784" cy="461665"/>
          </a:xfrm>
          <a:prstGeom prst="rect">
            <a:avLst/>
          </a:prstGeom>
          <a:noFill/>
        </p:spPr>
        <p:txBody>
          <a:bodyPr wrap="none" rtlCol="0">
            <a:spAutoFit/>
          </a:bodyPr>
          <a:lstStyle/>
          <a:p>
            <a:r>
              <a:rPr lang="en-US" sz="2400" b="1" dirty="0" smtClean="0"/>
              <a:t>10k </a:t>
            </a:r>
            <a:r>
              <a:rPr lang="en-US" sz="2400" b="1" dirty="0" err="1" smtClean="0"/>
              <a:t>hugepage</a:t>
            </a:r>
            <a:r>
              <a:rPr lang="en-US" sz="2400" b="1" dirty="0" smtClean="0"/>
              <a:t> tables</a:t>
            </a:r>
            <a:endParaRPr lang="en-US" sz="2400" b="1" dirty="0"/>
          </a:p>
        </p:txBody>
      </p:sp>
    </p:spTree>
    <p:extLst>
      <p:ext uri="{BB962C8B-B14F-4D97-AF65-F5344CB8AC3E}">
        <p14:creationId xmlns:p14="http://schemas.microsoft.com/office/powerpoint/2010/main" val="32605855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User-mode latency</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427297797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209385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QED:</a:t>
            </a:r>
            <a:endParaRPr lang="en-US" dirty="0"/>
          </a:p>
        </p:txBody>
      </p:sp>
      <p:sp>
        <p:nvSpPr>
          <p:cNvPr id="3" name="Content Placeholder 2"/>
          <p:cNvSpPr>
            <a:spLocks noGrp="1"/>
          </p:cNvSpPr>
          <p:nvPr>
            <p:ph idx="1"/>
          </p:nvPr>
        </p:nvSpPr>
        <p:spPr/>
        <p:txBody>
          <a:bodyPr/>
          <a:lstStyle/>
          <a:p>
            <a:r>
              <a:rPr lang="en-US" dirty="0" smtClean="0"/>
              <a:t>Memory latency becomes a big scalability problem for high-level languages</a:t>
            </a:r>
            <a:endParaRPr lang="en-US" dirty="0"/>
          </a:p>
        </p:txBody>
      </p:sp>
    </p:spTree>
    <p:extLst>
      <p:ext uri="{BB962C8B-B14F-4D97-AF65-F5344CB8AC3E}">
        <p14:creationId xmlns:p14="http://schemas.microsoft.com/office/powerpoint/2010/main" val="16511132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solve</a:t>
            </a:r>
            <a:endParaRPr lang="en-US" dirty="0"/>
          </a:p>
        </p:txBody>
      </p:sp>
      <p:sp>
        <p:nvSpPr>
          <p:cNvPr id="3" name="Content Placeholder 2"/>
          <p:cNvSpPr>
            <a:spLocks noGrp="1"/>
          </p:cNvSpPr>
          <p:nvPr>
            <p:ph idx="1"/>
          </p:nvPr>
        </p:nvSpPr>
        <p:spPr/>
        <p:txBody>
          <a:bodyPr/>
          <a:lstStyle/>
          <a:p>
            <a:r>
              <a:rPr lang="en-US" dirty="0" err="1" smtClean="0"/>
              <a:t>Hugepages</a:t>
            </a:r>
            <a:r>
              <a:rPr lang="en-US" dirty="0" smtClean="0"/>
              <a:t> to avoid page translation</a:t>
            </a:r>
          </a:p>
          <a:p>
            <a:r>
              <a:rPr lang="en-US" dirty="0" smtClean="0"/>
              <a:t>Break the chain</a:t>
            </a:r>
          </a:p>
          <a:p>
            <a:pPr lvl="1"/>
            <a:r>
              <a:rPr lang="en-US" dirty="0" smtClean="0"/>
              <a:t>Add “void *</a:t>
            </a:r>
            <a:r>
              <a:rPr lang="en-US" dirty="0" err="1" smtClean="0"/>
              <a:t>prefetch</a:t>
            </a:r>
            <a:r>
              <a:rPr lang="en-US" dirty="0" smtClean="0"/>
              <a:t>[8]” to the start of every TCP control block.</a:t>
            </a:r>
          </a:p>
          <a:p>
            <a:pPr lvl="1"/>
            <a:r>
              <a:rPr lang="en-US" dirty="0" smtClean="0"/>
              <a:t>Issue </a:t>
            </a:r>
            <a:r>
              <a:rPr lang="en-US" dirty="0" err="1" smtClean="0"/>
              <a:t>prefetch</a:t>
            </a:r>
            <a:r>
              <a:rPr lang="en-US" dirty="0" smtClean="0"/>
              <a:t> instructions on them as soon as packet arrives</a:t>
            </a:r>
          </a:p>
          <a:p>
            <a:pPr lvl="1"/>
            <a:r>
              <a:rPr lang="en-US" dirty="0" smtClean="0"/>
              <a:t>Get all the memory at once</a:t>
            </a:r>
            <a:endParaRPr lang="en-US" dirty="0"/>
          </a:p>
        </p:txBody>
      </p:sp>
    </p:spTree>
    <p:extLst>
      <p:ext uri="{BB962C8B-B14F-4D97-AF65-F5344CB8AC3E}">
        <p14:creationId xmlns:p14="http://schemas.microsoft.com/office/powerpoint/2010/main" val="164953517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access is parallel</a:t>
            </a:r>
            <a:endParaRPr lang="en-US" dirty="0"/>
          </a:p>
        </p:txBody>
      </p:sp>
      <p:sp>
        <p:nvSpPr>
          <p:cNvPr id="3" name="Content Placeholder 2"/>
          <p:cNvSpPr>
            <a:spLocks noGrp="1"/>
          </p:cNvSpPr>
          <p:nvPr>
            <p:ph idx="1"/>
          </p:nvPr>
        </p:nvSpPr>
        <p:spPr/>
        <p:txBody>
          <a:bodyPr>
            <a:normAutofit fontScale="92500"/>
          </a:bodyPr>
          <a:lstStyle/>
          <a:p>
            <a:r>
              <a:rPr lang="en-US" dirty="0" smtClean="0"/>
              <a:t>CPU</a:t>
            </a:r>
          </a:p>
          <a:p>
            <a:pPr lvl="1"/>
            <a:r>
              <a:rPr lang="en-US" dirty="0" smtClean="0"/>
              <a:t>Each core can track 72 memory reads at the same time</a:t>
            </a:r>
          </a:p>
          <a:p>
            <a:pPr lvl="1"/>
            <a:r>
              <a:rPr lang="en-US" dirty="0" smtClean="0"/>
              <a:t>Entire chip can track ?? reads at the same time</a:t>
            </a:r>
          </a:p>
          <a:p>
            <a:r>
              <a:rPr lang="en-US" dirty="0" smtClean="0"/>
              <a:t>DRAM</a:t>
            </a:r>
          </a:p>
          <a:p>
            <a:pPr lvl="1"/>
            <a:r>
              <a:rPr lang="en-US" dirty="0"/>
              <a:t>c</a:t>
            </a:r>
            <a:r>
              <a:rPr lang="en-US" dirty="0" smtClean="0"/>
              <a:t>hannels X slots X ranks X banks</a:t>
            </a:r>
          </a:p>
          <a:p>
            <a:pPr lvl="1"/>
            <a:r>
              <a:rPr lang="en-US" dirty="0" smtClean="0"/>
              <a:t>My computer: 3 * 2 * 1 * 4 = 24 concurrent accesses</a:t>
            </a:r>
          </a:p>
          <a:p>
            <a:pPr lvl="1"/>
            <a:r>
              <a:rPr lang="en-US" dirty="0" smtClean="0"/>
              <a:t>Measured: 190-million/sec = 15 concurrent accesses</a:t>
            </a:r>
          </a:p>
        </p:txBody>
      </p:sp>
    </p:spTree>
    <p:extLst>
      <p:ext uri="{BB962C8B-B14F-4D97-AF65-F5344CB8AC3E}">
        <p14:creationId xmlns:p14="http://schemas.microsoft.com/office/powerpoint/2010/main" val="276566589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reading</a:t>
            </a:r>
            <a:endParaRPr lang="en-US" dirty="0"/>
          </a:p>
        </p:txBody>
      </p:sp>
      <p:sp>
        <p:nvSpPr>
          <p:cNvPr id="3" name="Content Placeholder 2"/>
          <p:cNvSpPr>
            <a:spLocks noGrp="1"/>
          </p:cNvSpPr>
          <p:nvPr>
            <p:ph idx="1"/>
          </p:nvPr>
        </p:nvSpPr>
        <p:spPr/>
        <p:txBody>
          <a:bodyPr/>
          <a:lstStyle/>
          <a:p>
            <a:r>
              <a:rPr lang="en-US" dirty="0" smtClean="0"/>
              <a:t>“What every programmer should know about memory” by Ulrich Draper</a:t>
            </a:r>
          </a:p>
          <a:p>
            <a:r>
              <a:rPr lang="en-US" dirty="0" smtClean="0">
                <a:hlinkClick r:id="rId2"/>
              </a:rPr>
              <a:t>http://www.akkadia.org/drepper/cpumemory.pdf</a:t>
            </a:r>
            <a:endParaRPr lang="en-US" dirty="0" smtClean="0"/>
          </a:p>
          <a:p>
            <a:endParaRPr lang="en-US" dirty="0"/>
          </a:p>
        </p:txBody>
      </p:sp>
    </p:spTree>
    <p:extLst>
      <p:ext uri="{BB962C8B-B14F-4D97-AF65-F5344CB8AC3E}">
        <p14:creationId xmlns:p14="http://schemas.microsoft.com/office/powerpoint/2010/main" val="416442334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5932471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Multi-threading is not the same as multi-core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Multi-threading</a:t>
            </a:r>
          </a:p>
          <a:p>
            <a:pPr lvl="1"/>
            <a:r>
              <a:rPr lang="en-US" dirty="0" smtClean="0"/>
              <a:t>More than one thread per CPU core</a:t>
            </a:r>
          </a:p>
          <a:p>
            <a:pPr lvl="1"/>
            <a:r>
              <a:rPr lang="en-US" dirty="0" smtClean="0"/>
              <a:t>Spinlock/</a:t>
            </a:r>
            <a:r>
              <a:rPr lang="en-US" dirty="0" err="1" smtClean="0"/>
              <a:t>mutex</a:t>
            </a:r>
            <a:r>
              <a:rPr lang="en-US" dirty="0" smtClean="0"/>
              <a:t> must therefore stop one thread to allow another to execute</a:t>
            </a:r>
          </a:p>
          <a:p>
            <a:pPr lvl="1"/>
            <a:r>
              <a:rPr lang="en-US" dirty="0" smtClean="0"/>
              <a:t>Each thread a different task (multi-tasking)</a:t>
            </a:r>
          </a:p>
          <a:p>
            <a:r>
              <a:rPr lang="en-US" dirty="0" smtClean="0"/>
              <a:t>Multi-core</a:t>
            </a:r>
          </a:p>
          <a:p>
            <a:pPr lvl="1"/>
            <a:r>
              <a:rPr lang="en-US" dirty="0" smtClean="0"/>
              <a:t>One thread per CPU core</a:t>
            </a:r>
          </a:p>
          <a:p>
            <a:pPr lvl="1"/>
            <a:r>
              <a:rPr lang="en-US" dirty="0" smtClean="0"/>
              <a:t>When two threads/cores access the same data, they can’t stop and wait for the other</a:t>
            </a:r>
          </a:p>
          <a:p>
            <a:pPr lvl="1"/>
            <a:r>
              <a:rPr lang="en-US" dirty="0" smtClean="0"/>
              <a:t>All threads part of the same task</a:t>
            </a:r>
            <a:endParaRPr lang="en-US" dirty="0"/>
          </a:p>
        </p:txBody>
      </p:sp>
      <p:grpSp>
        <p:nvGrpSpPr>
          <p:cNvPr id="22" name="Group 21"/>
          <p:cNvGrpSpPr/>
          <p:nvPr/>
        </p:nvGrpSpPr>
        <p:grpSpPr>
          <a:xfrm>
            <a:off x="6951579" y="1699043"/>
            <a:ext cx="1470526" cy="836864"/>
            <a:chOff x="-2540000" y="1600200"/>
            <a:chExt cx="1470526" cy="836864"/>
          </a:xfrm>
        </p:grpSpPr>
        <p:cxnSp>
          <p:nvCxnSpPr>
            <p:cNvPr id="13" name="Curved Connector 12"/>
            <p:cNvCxnSpPr/>
            <p:nvPr/>
          </p:nvCxnSpPr>
          <p:spPr>
            <a:xfrm>
              <a:off x="-2540000" y="1600200"/>
              <a:ext cx="1056105" cy="418432"/>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4" name="Curved Connector 13"/>
            <p:cNvCxnSpPr/>
            <p:nvPr/>
          </p:nvCxnSpPr>
          <p:spPr>
            <a:xfrm>
              <a:off x="-2540000" y="1809416"/>
              <a:ext cx="1056105" cy="20921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6" name="Curved Connector 15"/>
            <p:cNvCxnSpPr/>
            <p:nvPr/>
          </p:nvCxnSpPr>
          <p:spPr>
            <a:xfrm flipV="1">
              <a:off x="-2540000" y="2018632"/>
              <a:ext cx="1056105" cy="418432"/>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17" name="Curved Connector 16"/>
            <p:cNvCxnSpPr/>
            <p:nvPr/>
          </p:nvCxnSpPr>
          <p:spPr>
            <a:xfrm flipV="1">
              <a:off x="-2540000" y="2018632"/>
              <a:ext cx="1056105" cy="209216"/>
            </a:xfrm>
            <a:prstGeom prst="curvedConnector3">
              <a:avLst/>
            </a:prstGeom>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1483895" y="2018632"/>
              <a:ext cx="414421" cy="0"/>
            </a:xfrm>
            <a:prstGeom prst="straightConnector1">
              <a:avLst/>
            </a:prstGeom>
            <a:ln>
              <a:tailEnd type="arrow"/>
            </a:ln>
            <a:effectLst/>
          </p:spPr>
          <p:style>
            <a:lnRef idx="2">
              <a:schemeClr val="accent1"/>
            </a:lnRef>
            <a:fillRef idx="0">
              <a:schemeClr val="accent1"/>
            </a:fillRef>
            <a:effectRef idx="1">
              <a:schemeClr val="accent1"/>
            </a:effectRef>
            <a:fontRef idx="minor">
              <a:schemeClr val="tx1"/>
            </a:fontRef>
          </p:style>
        </p:cxnSp>
      </p:grpSp>
      <p:grpSp>
        <p:nvGrpSpPr>
          <p:cNvPr id="4" name="Group 3"/>
          <p:cNvGrpSpPr/>
          <p:nvPr/>
        </p:nvGrpSpPr>
        <p:grpSpPr>
          <a:xfrm>
            <a:off x="6951579" y="5498515"/>
            <a:ext cx="1470526" cy="836864"/>
            <a:chOff x="6951579" y="5498515"/>
            <a:chExt cx="1470526" cy="836864"/>
          </a:xfrm>
        </p:grpSpPr>
        <p:cxnSp>
          <p:nvCxnSpPr>
            <p:cNvPr id="24" name="Curved Connector 23"/>
            <p:cNvCxnSpPr/>
            <p:nvPr/>
          </p:nvCxnSpPr>
          <p:spPr>
            <a:xfrm flipH="1">
              <a:off x="7366000" y="5498515"/>
              <a:ext cx="1056105" cy="418432"/>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5" name="Curved Connector 24"/>
            <p:cNvCxnSpPr/>
            <p:nvPr/>
          </p:nvCxnSpPr>
          <p:spPr>
            <a:xfrm flipH="1">
              <a:off x="7366000" y="5707731"/>
              <a:ext cx="1056105" cy="209216"/>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6" name="Curved Connector 25"/>
            <p:cNvCxnSpPr/>
            <p:nvPr/>
          </p:nvCxnSpPr>
          <p:spPr>
            <a:xfrm flipH="1" flipV="1">
              <a:off x="7366000" y="5916947"/>
              <a:ext cx="1056105" cy="418432"/>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7" name="Curved Connector 26"/>
            <p:cNvCxnSpPr/>
            <p:nvPr/>
          </p:nvCxnSpPr>
          <p:spPr>
            <a:xfrm flipH="1" flipV="1">
              <a:off x="7366000" y="5916947"/>
              <a:ext cx="1056105" cy="209216"/>
            </a:xfrm>
            <a:prstGeom prst="curvedConnector3">
              <a:avLst/>
            </a:prstGeom>
            <a:ln>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a:off x="6951579" y="5916947"/>
              <a:ext cx="414421" cy="0"/>
            </a:xfrm>
            <a:prstGeom prst="straightConnector1">
              <a:avLst/>
            </a:prstGeom>
            <a:ln>
              <a:tailEnd type="non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498776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Most code doesn’t scale past 4 cores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t="-7" b="-7"/>
          <a:stretch>
            <a:fillRect/>
          </a:stretch>
        </p:blipFill>
        <p:spPr/>
      </p:pic>
    </p:spTree>
    <p:extLst>
      <p:ext uri="{BB962C8B-B14F-4D97-AF65-F5344CB8AC3E}">
        <p14:creationId xmlns:p14="http://schemas.microsoft.com/office/powerpoint/2010/main" val="302081805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rule of multi-core:</a:t>
            </a:r>
            <a:br>
              <a:rPr lang="en-US" dirty="0" smtClean="0"/>
            </a:br>
            <a:r>
              <a:rPr lang="en-US" dirty="0" smtClean="0"/>
              <a:t>don’t share memory</a:t>
            </a:r>
            <a:endParaRPr lang="en-US" dirty="0"/>
          </a:p>
        </p:txBody>
      </p:sp>
      <p:sp>
        <p:nvSpPr>
          <p:cNvPr id="3" name="Content Placeholder 2"/>
          <p:cNvSpPr>
            <a:spLocks noGrp="1"/>
          </p:cNvSpPr>
          <p:nvPr>
            <p:ph idx="1"/>
          </p:nvPr>
        </p:nvSpPr>
        <p:spPr/>
        <p:txBody>
          <a:bodyPr/>
          <a:lstStyle/>
          <a:p>
            <a:r>
              <a:rPr lang="en-US" dirty="0" smtClean="0"/>
              <a:t>People talk about ideal </a:t>
            </a:r>
            <a:r>
              <a:rPr lang="en-US" dirty="0" err="1" smtClean="0"/>
              <a:t>mutexes</a:t>
            </a:r>
            <a:r>
              <a:rPr lang="en-US" dirty="0" smtClean="0"/>
              <a:t>/spinlocks, but they still suffer from shared memory</a:t>
            </a:r>
          </a:p>
          <a:p>
            <a:endParaRPr lang="en-US" dirty="0"/>
          </a:p>
          <a:p>
            <a:r>
              <a:rPr lang="en-US" dirty="0" smtClean="0"/>
              <a:t>There is exist data structures, “lock free”, that don’t require them</a:t>
            </a:r>
            <a:endParaRPr lang="en-US" dirty="0"/>
          </a:p>
        </p:txBody>
      </p:sp>
    </p:spTree>
    <p:extLst>
      <p:ext uri="{BB962C8B-B14F-4D97-AF65-F5344CB8AC3E}">
        <p14:creationId xmlns:p14="http://schemas.microsoft.com/office/powerpoint/2010/main" val="29299718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cost of things</a:t>
            </a:r>
            <a:endParaRPr lang="en-US" dirty="0"/>
          </a:p>
        </p:txBody>
      </p:sp>
      <p:sp>
        <p:nvSpPr>
          <p:cNvPr id="3" name="Content Placeholder 2"/>
          <p:cNvSpPr>
            <a:spLocks noGrp="1"/>
          </p:cNvSpPr>
          <p:nvPr>
            <p:ph idx="1"/>
          </p:nvPr>
        </p:nvSpPr>
        <p:spPr/>
        <p:txBody>
          <a:bodyPr/>
          <a:lstStyle/>
          <a:p>
            <a:r>
              <a:rPr lang="en-US" dirty="0" smtClean="0"/>
              <a:t>How fast can CPUs execute instructions</a:t>
            </a:r>
          </a:p>
          <a:p>
            <a:r>
              <a:rPr lang="en-US" dirty="0" smtClean="0"/>
              <a:t>How fast can CPUs access-memory</a:t>
            </a:r>
          </a:p>
          <a:p>
            <a:r>
              <a:rPr lang="en-US" dirty="0" smtClean="0"/>
              <a:t>How fast are kernel system calls</a:t>
            </a:r>
          </a:p>
          <a:p>
            <a:r>
              <a:rPr lang="en-US" dirty="0" smtClean="0"/>
              <a:t>How fast are synchronization primitives</a:t>
            </a:r>
          </a:p>
          <a:p>
            <a:r>
              <a:rPr lang="en-US" dirty="0" smtClean="0"/>
              <a:t>How fast are “context-switches”</a:t>
            </a:r>
          </a:p>
          <a:p>
            <a:endParaRPr lang="en-US" dirty="0"/>
          </a:p>
        </p:txBody>
      </p:sp>
    </p:spTree>
    <p:extLst>
      <p:ext uri="{BB962C8B-B14F-4D97-AF65-F5344CB8AC3E}">
        <p14:creationId xmlns:p14="http://schemas.microsoft.com/office/powerpoint/2010/main" val="244494392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measure the problem</a:t>
            </a:r>
            <a:endParaRPr lang="en-US" dirty="0"/>
          </a:p>
        </p:txBody>
      </p:sp>
      <p:sp>
        <p:nvSpPr>
          <p:cNvPr id="3" name="Content Placeholder 2"/>
          <p:cNvSpPr>
            <a:spLocks noGrp="1"/>
          </p:cNvSpPr>
          <p:nvPr>
            <p:ph idx="1"/>
          </p:nvPr>
        </p:nvSpPr>
        <p:spPr/>
        <p:txBody>
          <a:bodyPr/>
          <a:lstStyle/>
          <a:p>
            <a:r>
              <a:rPr lang="en-US" dirty="0" smtClean="0"/>
              <a:t>A “locked add” simulates the basic instructions behind spinlocks, </a:t>
            </a:r>
            <a:r>
              <a:rPr lang="en-US" dirty="0" err="1" smtClean="0"/>
              <a:t>futexes</a:t>
            </a:r>
            <a:r>
              <a:rPr lang="en-US" dirty="0" smtClean="0"/>
              <a:t>, etc.</a:t>
            </a:r>
            <a:endParaRPr lang="en-US" dirty="0"/>
          </a:p>
        </p:txBody>
      </p:sp>
      <p:pic>
        <p:nvPicPr>
          <p:cNvPr id="5" name="Picture 4"/>
          <p:cNvPicPr>
            <a:picLocks noChangeAspect="1"/>
          </p:cNvPicPr>
          <p:nvPr/>
        </p:nvPicPr>
        <p:blipFill>
          <a:blip r:embed="rId2"/>
          <a:stretch>
            <a:fillRect/>
          </a:stretch>
        </p:blipFill>
        <p:spPr>
          <a:xfrm>
            <a:off x="457200" y="3499554"/>
            <a:ext cx="8646063" cy="2935111"/>
          </a:xfrm>
          <a:prstGeom prst="rect">
            <a:avLst/>
          </a:prstGeom>
        </p:spPr>
      </p:pic>
    </p:spTree>
    <p:extLst>
      <p:ext uri="{BB962C8B-B14F-4D97-AF65-F5344CB8AC3E}">
        <p14:creationId xmlns:p14="http://schemas.microsoft.com/office/powerpoint/2010/main" val="163710265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additions per second</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Chart 3"/>
          <p:cNvGraphicFramePr>
            <a:graphicFrameLocks/>
          </p:cNvGraphicFramePr>
          <p:nvPr>
            <p:extLst>
              <p:ext uri="{D42A27DB-BD31-4B8C-83A1-F6EECF244321}">
                <p14:modId xmlns:p14="http://schemas.microsoft.com/office/powerpoint/2010/main" val="2803176910"/>
              </p:ext>
            </p:extLst>
          </p:nvPr>
        </p:nvGraphicFramePr>
        <p:xfrm>
          <a:off x="457200" y="1653821"/>
          <a:ext cx="8229600" cy="44723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4161640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per addition per thread</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6" name="Chart 5"/>
          <p:cNvGraphicFramePr>
            <a:graphicFrameLocks/>
          </p:cNvGraphicFramePr>
          <p:nvPr>
            <p:extLst>
              <p:ext uri="{D42A27DB-BD31-4B8C-83A1-F6EECF244321}">
                <p14:modId xmlns:p14="http://schemas.microsoft.com/office/powerpoint/2010/main" val="1444212760"/>
              </p:ext>
            </p:extLst>
          </p:nvPr>
        </p:nvGraphicFramePr>
        <p:xfrm>
          <a:off x="457200" y="1600199"/>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34195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things to note</a:t>
            </a:r>
            <a:endParaRPr lang="en-US" dirty="0"/>
          </a:p>
        </p:txBody>
      </p:sp>
      <p:sp>
        <p:nvSpPr>
          <p:cNvPr id="3" name="Content Placeholder 2"/>
          <p:cNvSpPr>
            <a:spLocks noGrp="1"/>
          </p:cNvSpPr>
          <p:nvPr>
            <p:ph idx="1"/>
          </p:nvPr>
        </p:nvSpPr>
        <p:spPr/>
        <p:txBody>
          <a:bodyPr/>
          <a:lstStyle/>
          <a:p>
            <a:r>
              <a:rPr lang="en-US" dirty="0" smtClean="0"/>
              <a:t>~5 nanoseconds</a:t>
            </a:r>
          </a:p>
          <a:p>
            <a:pPr lvl="1"/>
            <a:r>
              <a:rPr lang="en-US" dirty="0"/>
              <a:t>C</a:t>
            </a:r>
            <a:r>
              <a:rPr lang="en-US" dirty="0" smtClean="0"/>
              <a:t>ost of an L3 cache operation (~10ns)</a:t>
            </a:r>
          </a:p>
          <a:p>
            <a:pPr lvl="1"/>
            <a:r>
              <a:rPr lang="en-US" dirty="0" smtClean="0"/>
              <a:t>Minus the out-of-order execution by the CPU (~5ns)</a:t>
            </a:r>
          </a:p>
          <a:p>
            <a:pPr lvl="1"/>
            <a:r>
              <a:rPr lang="en-US" dirty="0" smtClean="0"/>
              <a:t>…and I’m still not sure</a:t>
            </a:r>
          </a:p>
          <a:p>
            <a:r>
              <a:rPr lang="en-US" dirty="0" smtClean="0"/>
              <a:t>~100 nanoseconds</a:t>
            </a:r>
          </a:p>
          <a:p>
            <a:pPr lvl="1"/>
            <a:r>
              <a:rPr lang="en-US" dirty="0" smtClean="0"/>
              <a:t>When many thread contending, it becomes as expensive as a main memory operation</a:t>
            </a:r>
            <a:endParaRPr lang="en-US" dirty="0"/>
          </a:p>
        </p:txBody>
      </p:sp>
    </p:spTree>
    <p:extLst>
      <p:ext uri="{BB962C8B-B14F-4D97-AF65-F5344CB8AC3E}">
        <p14:creationId xmlns:p14="http://schemas.microsoft.com/office/powerpoint/2010/main" val="299474057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Syscalls</a:t>
            </a:r>
            <a:endParaRPr lang="en-US" dirty="0"/>
          </a:p>
        </p:txBody>
      </p:sp>
      <p:sp>
        <p:nvSpPr>
          <p:cNvPr id="3" name="Content Placeholder 2"/>
          <p:cNvSpPr>
            <a:spLocks noGrp="1"/>
          </p:cNvSpPr>
          <p:nvPr>
            <p:ph idx="1"/>
          </p:nvPr>
        </p:nvSpPr>
        <p:spPr/>
        <p:txBody>
          <a:bodyPr/>
          <a:lstStyle/>
          <a:p>
            <a:r>
              <a:rPr lang="en-US" dirty="0" err="1" smtClean="0"/>
              <a:t>Mutexes</a:t>
            </a:r>
            <a:r>
              <a:rPr lang="en-US" dirty="0" smtClean="0"/>
              <a:t> often done with system calls</a:t>
            </a:r>
          </a:p>
          <a:p>
            <a:r>
              <a:rPr lang="en-US" dirty="0" smtClean="0"/>
              <a:t>So what’s the price of a such a call?</a:t>
            </a:r>
          </a:p>
          <a:p>
            <a:pPr lvl="1"/>
            <a:r>
              <a:rPr lang="en-US" dirty="0" smtClean="0"/>
              <a:t>On my machine</a:t>
            </a:r>
          </a:p>
          <a:p>
            <a:pPr lvl="1"/>
            <a:r>
              <a:rPr lang="en-US" dirty="0" smtClean="0"/>
              <a:t>~30 nanoseconds is minimum</a:t>
            </a:r>
          </a:p>
          <a:p>
            <a:pPr lvl="1"/>
            <a:r>
              <a:rPr lang="en-US" dirty="0" smtClean="0"/>
              <a:t>~60 ns is more typical idealized cases</a:t>
            </a:r>
          </a:p>
          <a:p>
            <a:pPr lvl="1"/>
            <a:r>
              <a:rPr lang="en-US" dirty="0" smtClean="0"/>
              <a:t>~400 ns in more practical cases</a:t>
            </a:r>
            <a:endParaRPr lang="en-US" dirty="0"/>
          </a:p>
        </p:txBody>
      </p:sp>
    </p:spTree>
    <p:extLst>
      <p:ext uri="{BB962C8B-B14F-4D97-AF65-F5344CB8AC3E}">
        <p14:creationId xmlns:p14="http://schemas.microsoft.com/office/powerpoint/2010/main" val="293163824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lock-free ring-buffers</a:t>
            </a:r>
            <a:endParaRPr lang="en-US" dirty="0"/>
          </a:p>
        </p:txBody>
      </p:sp>
      <p:sp>
        <p:nvSpPr>
          <p:cNvPr id="3" name="Content Placeholder 2"/>
          <p:cNvSpPr>
            <a:spLocks noGrp="1"/>
          </p:cNvSpPr>
          <p:nvPr>
            <p:ph idx="1"/>
          </p:nvPr>
        </p:nvSpPr>
        <p:spPr>
          <a:xfrm>
            <a:off x="457200" y="1600201"/>
            <a:ext cx="7628467" cy="4368800"/>
          </a:xfrm>
        </p:spPr>
        <p:txBody>
          <a:bodyPr/>
          <a:lstStyle/>
          <a:p>
            <a:r>
              <a:rPr lang="en-US" dirty="0" smtClean="0"/>
              <a:t>No </a:t>
            </a:r>
            <a:r>
              <a:rPr lang="en-US" dirty="0" err="1" smtClean="0"/>
              <a:t>mutex</a:t>
            </a:r>
            <a:r>
              <a:rPr lang="en-US" dirty="0" smtClean="0"/>
              <a:t>/spinlock</a:t>
            </a:r>
          </a:p>
          <a:p>
            <a:r>
              <a:rPr lang="en-US" dirty="0" smtClean="0"/>
              <a:t>No </a:t>
            </a:r>
            <a:r>
              <a:rPr lang="en-US" dirty="0" err="1" smtClean="0"/>
              <a:t>syscalls</a:t>
            </a:r>
            <a:endParaRPr lang="en-US" dirty="0" smtClean="0"/>
          </a:p>
          <a:p>
            <a:r>
              <a:rPr lang="en-US" dirty="0" smtClean="0"/>
              <a:t>Since head and tail </a:t>
            </a:r>
            <a:br>
              <a:rPr lang="en-US" dirty="0" smtClean="0"/>
            </a:br>
            <a:r>
              <a:rPr lang="en-US" dirty="0" smtClean="0"/>
              <a:t>are separate, no sharing</a:t>
            </a:r>
            <a:br>
              <a:rPr lang="en-US" dirty="0" smtClean="0"/>
            </a:br>
            <a:r>
              <a:rPr lang="en-US" dirty="0" smtClean="0"/>
              <a:t>of cache lines</a:t>
            </a:r>
          </a:p>
          <a:p>
            <a:r>
              <a:rPr lang="en-US" dirty="0" smtClean="0"/>
              <a:t>Measured on my machine:</a:t>
            </a:r>
            <a:endParaRPr lang="en-US" dirty="0"/>
          </a:p>
          <a:p>
            <a:pPr lvl="1"/>
            <a:r>
              <a:rPr lang="en-US" dirty="0" smtClean="0"/>
              <a:t>100-million </a:t>
            </a:r>
            <a:r>
              <a:rPr lang="en-US" dirty="0" err="1" smtClean="0"/>
              <a:t>msgs</a:t>
            </a:r>
            <a:r>
              <a:rPr lang="en-US" dirty="0" smtClean="0"/>
              <a:t>/second</a:t>
            </a:r>
          </a:p>
          <a:p>
            <a:pPr lvl="1"/>
            <a:r>
              <a:rPr lang="en-US" dirty="0" smtClean="0"/>
              <a:t>~10ns per </a:t>
            </a:r>
            <a:r>
              <a:rPr lang="en-US" dirty="0" err="1" smtClean="0"/>
              <a:t>msg</a:t>
            </a:r>
            <a:endParaRPr lang="en-US" dirty="0" smtClean="0"/>
          </a:p>
        </p:txBody>
      </p:sp>
      <p:pic>
        <p:nvPicPr>
          <p:cNvPr id="5" name="Picture 4"/>
          <p:cNvPicPr>
            <a:picLocks noChangeAspect="1"/>
          </p:cNvPicPr>
          <p:nvPr/>
        </p:nvPicPr>
        <p:blipFill>
          <a:blip r:embed="rId2"/>
          <a:stretch>
            <a:fillRect/>
          </a:stretch>
        </p:blipFill>
        <p:spPr>
          <a:xfrm>
            <a:off x="4799186" y="1417638"/>
            <a:ext cx="4344814" cy="3225800"/>
          </a:xfrm>
          <a:prstGeom prst="rect">
            <a:avLst/>
          </a:prstGeom>
        </p:spPr>
      </p:pic>
    </p:spTree>
    <p:extLst>
      <p:ext uri="{BB962C8B-B14F-4D97-AF65-F5344CB8AC3E}">
        <p14:creationId xmlns:p14="http://schemas.microsoft.com/office/powerpoint/2010/main" val="30910192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ring vs. pipes</a:t>
            </a:r>
            <a:endParaRPr lang="en-US" dirty="0"/>
          </a:p>
        </p:txBody>
      </p:sp>
      <p:sp>
        <p:nvSpPr>
          <p:cNvPr id="3" name="Content Placeholder 2"/>
          <p:cNvSpPr>
            <a:spLocks noGrp="1"/>
          </p:cNvSpPr>
          <p:nvPr>
            <p:ph idx="1"/>
          </p:nvPr>
        </p:nvSpPr>
        <p:spPr/>
        <p:txBody>
          <a:bodyPr/>
          <a:lstStyle/>
          <a:p>
            <a:r>
              <a:rPr lang="en-US" dirty="0" smtClean="0"/>
              <a:t>Pipes</a:t>
            </a:r>
          </a:p>
          <a:p>
            <a:pPr lvl="1"/>
            <a:r>
              <a:rPr lang="en-US" dirty="0" smtClean="0"/>
              <a:t>~400ns per </a:t>
            </a:r>
            <a:r>
              <a:rPr lang="en-US" dirty="0" err="1" smtClean="0"/>
              <a:t>msg</a:t>
            </a:r>
            <a:endParaRPr lang="en-US" dirty="0" smtClean="0"/>
          </a:p>
          <a:p>
            <a:pPr lvl="1"/>
            <a:r>
              <a:rPr lang="en-US" dirty="0" smtClean="0"/>
              <a:t>2.5 m-</a:t>
            </a:r>
            <a:r>
              <a:rPr lang="en-US" dirty="0" err="1" smtClean="0"/>
              <a:t>msgs</a:t>
            </a:r>
            <a:r>
              <a:rPr lang="en-US" dirty="0" smtClean="0"/>
              <a:t>/sec</a:t>
            </a:r>
          </a:p>
          <a:p>
            <a:r>
              <a:rPr lang="en-US" dirty="0" smtClean="0"/>
              <a:t>Ring</a:t>
            </a:r>
          </a:p>
          <a:p>
            <a:pPr lvl="1"/>
            <a:r>
              <a:rPr lang="en-US" dirty="0" smtClean="0"/>
              <a:t>~10ns per </a:t>
            </a:r>
            <a:r>
              <a:rPr lang="en-US" dirty="0" err="1" smtClean="0"/>
              <a:t>msg</a:t>
            </a:r>
            <a:endParaRPr lang="en-US" dirty="0" smtClean="0"/>
          </a:p>
          <a:p>
            <a:pPr lvl="1"/>
            <a:r>
              <a:rPr lang="en-US" dirty="0" smtClean="0"/>
              <a:t>100 m-</a:t>
            </a:r>
            <a:r>
              <a:rPr lang="en-US" dirty="0" err="1" smtClean="0"/>
              <a:t>msgs</a:t>
            </a:r>
            <a:r>
              <a:rPr lang="en-US" dirty="0" smtClean="0"/>
              <a:t>/sec</a:t>
            </a:r>
            <a:endParaRPr lang="en-US" dirty="0"/>
          </a:p>
        </p:txBody>
      </p:sp>
      <p:pic>
        <p:nvPicPr>
          <p:cNvPr id="4" name="Picture 3"/>
          <p:cNvPicPr>
            <a:picLocks noChangeAspect="1"/>
          </p:cNvPicPr>
          <p:nvPr/>
        </p:nvPicPr>
        <p:blipFill>
          <a:blip r:embed="rId2"/>
          <a:stretch>
            <a:fillRect/>
          </a:stretch>
        </p:blipFill>
        <p:spPr>
          <a:xfrm>
            <a:off x="4368800" y="1417638"/>
            <a:ext cx="4318000" cy="3187700"/>
          </a:xfrm>
          <a:prstGeom prst="rect">
            <a:avLst/>
          </a:prstGeom>
        </p:spPr>
      </p:pic>
    </p:spTree>
    <p:extLst>
      <p:ext uri="{BB962C8B-B14F-4D97-AF65-F5344CB8AC3E}">
        <p14:creationId xmlns:p14="http://schemas.microsoft.com/office/powerpoint/2010/main" val="285036509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 call overhead	</a:t>
            </a:r>
            <a:endParaRPr lang="en-US" dirty="0"/>
          </a:p>
        </p:txBody>
      </p:sp>
      <p:sp>
        <p:nvSpPr>
          <p:cNvPr id="3" name="Content Placeholder 2"/>
          <p:cNvSpPr>
            <a:spLocks noGrp="1"/>
          </p:cNvSpPr>
          <p:nvPr>
            <p:ph idx="1"/>
          </p:nvPr>
        </p:nvSpPr>
        <p:spPr>
          <a:xfrm>
            <a:off x="457200" y="1600200"/>
            <a:ext cx="3846689" cy="4525963"/>
          </a:xfrm>
        </p:spPr>
        <p:txBody>
          <a:bodyPr/>
          <a:lstStyle/>
          <a:p>
            <a:r>
              <a:rPr lang="en-US" dirty="0" smtClean="0"/>
              <a:t>~1.8ns</a:t>
            </a:r>
          </a:p>
          <a:p>
            <a:r>
              <a:rPr lang="en-US" dirty="0" smtClean="0"/>
              <a:t>Note the jump for “</a:t>
            </a:r>
            <a:r>
              <a:rPr lang="en-US" dirty="0" err="1" smtClean="0"/>
              <a:t>hyperthreading</a:t>
            </a:r>
            <a:r>
              <a:rPr lang="en-US" dirty="0" smtClean="0"/>
              <a:t>”</a:t>
            </a:r>
          </a:p>
          <a:p>
            <a:pPr lvl="1"/>
            <a:r>
              <a:rPr lang="en-US" dirty="0" smtClean="0"/>
              <a:t>My machine has 6 </a:t>
            </a:r>
            <a:r>
              <a:rPr lang="en-US" dirty="0" err="1" smtClean="0"/>
              <a:t>hyperthreaded</a:t>
            </a:r>
            <a:r>
              <a:rPr lang="en-US" dirty="0" smtClean="0"/>
              <a:t> cores</a:t>
            </a:r>
          </a:p>
          <a:p>
            <a:r>
              <a:rPr lang="en-US" dirty="0" smtClean="0"/>
              <a:t>6 clock cycles</a:t>
            </a:r>
          </a:p>
        </p:txBody>
      </p:sp>
      <p:graphicFrame>
        <p:nvGraphicFramePr>
          <p:cNvPr id="4" name="Chart 3"/>
          <p:cNvGraphicFramePr>
            <a:graphicFrameLocks/>
          </p:cNvGraphicFramePr>
          <p:nvPr>
            <p:extLst>
              <p:ext uri="{D42A27DB-BD31-4B8C-83A1-F6EECF244321}">
                <p14:modId xmlns:p14="http://schemas.microsoft.com/office/powerpoint/2010/main" val="1243358782"/>
              </p:ext>
            </p:extLst>
          </p:nvPr>
        </p:nvGraphicFramePr>
        <p:xfrm>
          <a:off x="4114800" y="16002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6254815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DMA isn’t</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3245555" y="2405416"/>
            <a:ext cx="2413001" cy="18420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838222" y="2623445"/>
            <a:ext cx="578556" cy="369332"/>
          </a:xfrm>
          <a:prstGeom prst="rect">
            <a:avLst/>
          </a:prstGeom>
          <a:solidFill>
            <a:schemeClr val="tx2">
              <a:lumMod val="20000"/>
              <a:lumOff val="80000"/>
            </a:schemeClr>
          </a:solidFill>
        </p:spPr>
        <p:txBody>
          <a:bodyPr wrap="square" rtlCol="0" anchor="ctr" anchorCtr="0">
            <a:spAutoFit/>
          </a:bodyPr>
          <a:lstStyle/>
          <a:p>
            <a:pPr algn="ctr"/>
            <a:r>
              <a:rPr lang="en-US" dirty="0" smtClean="0"/>
              <a:t>CPU</a:t>
            </a:r>
            <a:endParaRPr lang="en-US" dirty="0"/>
          </a:p>
        </p:txBody>
      </p:sp>
      <p:sp>
        <p:nvSpPr>
          <p:cNvPr id="6" name="TextBox 5"/>
          <p:cNvSpPr txBox="1"/>
          <p:nvPr/>
        </p:nvSpPr>
        <p:spPr>
          <a:xfrm>
            <a:off x="3383843" y="3212680"/>
            <a:ext cx="2161823" cy="923330"/>
          </a:xfrm>
          <a:prstGeom prst="rect">
            <a:avLst/>
          </a:prstGeom>
          <a:solidFill>
            <a:schemeClr val="tx2">
              <a:lumMod val="20000"/>
              <a:lumOff val="80000"/>
            </a:schemeClr>
          </a:solidFill>
        </p:spPr>
        <p:txBody>
          <a:bodyPr wrap="square" rtlCol="0" anchor="ctr" anchorCtr="0">
            <a:spAutoFit/>
          </a:bodyPr>
          <a:lstStyle/>
          <a:p>
            <a:pPr algn="ctr"/>
            <a:endParaRPr lang="en-US" dirty="0" smtClean="0"/>
          </a:p>
          <a:p>
            <a:pPr algn="ctr"/>
            <a:r>
              <a:rPr lang="en-US" dirty="0" smtClean="0"/>
              <a:t>L3 cache</a:t>
            </a:r>
          </a:p>
          <a:p>
            <a:pPr algn="ctr"/>
            <a:endParaRPr lang="en-US" dirty="0"/>
          </a:p>
        </p:txBody>
      </p:sp>
      <p:sp>
        <p:nvSpPr>
          <p:cNvPr id="7" name="Freeform 6"/>
          <p:cNvSpPr/>
          <p:nvPr/>
        </p:nvSpPr>
        <p:spPr>
          <a:xfrm>
            <a:off x="917222" y="2695222"/>
            <a:ext cx="1425222" cy="606778"/>
          </a:xfrm>
          <a:custGeom>
            <a:avLst/>
            <a:gdLst>
              <a:gd name="connsiteX0" fmla="*/ 0 w 1425222"/>
              <a:gd name="connsiteY0" fmla="*/ 14111 h 606778"/>
              <a:gd name="connsiteX1" fmla="*/ 1411111 w 1425222"/>
              <a:gd name="connsiteY1" fmla="*/ 0 h 606778"/>
              <a:gd name="connsiteX2" fmla="*/ 1425222 w 1425222"/>
              <a:gd name="connsiteY2" fmla="*/ 508000 h 606778"/>
              <a:gd name="connsiteX3" fmla="*/ 620889 w 1425222"/>
              <a:gd name="connsiteY3" fmla="*/ 479778 h 606778"/>
              <a:gd name="connsiteX4" fmla="*/ 620889 w 1425222"/>
              <a:gd name="connsiteY4" fmla="*/ 606778 h 606778"/>
              <a:gd name="connsiteX5" fmla="*/ 14111 w 1425222"/>
              <a:gd name="connsiteY5" fmla="*/ 606778 h 606778"/>
              <a:gd name="connsiteX6" fmla="*/ 0 w 1425222"/>
              <a:gd name="connsiteY6" fmla="*/ 14111 h 606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5222" h="606778">
                <a:moveTo>
                  <a:pt x="0" y="14111"/>
                </a:moveTo>
                <a:lnTo>
                  <a:pt x="1411111" y="0"/>
                </a:lnTo>
                <a:lnTo>
                  <a:pt x="1425222" y="508000"/>
                </a:lnTo>
                <a:lnTo>
                  <a:pt x="620889" y="479778"/>
                </a:lnTo>
                <a:lnTo>
                  <a:pt x="620889" y="606778"/>
                </a:lnTo>
                <a:lnTo>
                  <a:pt x="14111" y="606778"/>
                </a:lnTo>
                <a:lnTo>
                  <a:pt x="0" y="14111"/>
                </a:ln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6420556" y="26234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6572956" y="27758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6725356" y="29282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6877756" y="30806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7030156" y="3233045"/>
            <a:ext cx="1707444" cy="58923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a:stCxn id="7" idx="2"/>
            <a:endCxn id="6" idx="1"/>
          </p:cNvCxnSpPr>
          <p:nvPr/>
        </p:nvCxnSpPr>
        <p:spPr>
          <a:xfrm>
            <a:off x="2342444" y="3203222"/>
            <a:ext cx="1041399" cy="471123"/>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6" idx="3"/>
            <a:endCxn id="10" idx="1"/>
          </p:cNvCxnSpPr>
          <p:nvPr/>
        </p:nvCxnSpPr>
        <p:spPr>
          <a:xfrm flipV="1">
            <a:off x="5545666" y="3222863"/>
            <a:ext cx="1179690" cy="451482"/>
          </a:xfrm>
          <a:prstGeom prst="straightConnector1">
            <a:avLst/>
          </a:prstGeom>
          <a:ln w="508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174779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rcRect l="-3646" r="-3646"/>
          <a:stretch>
            <a:fillRect/>
          </a:stretch>
        </p:blipFill>
        <p:spPr>
          <a:xfrm>
            <a:off x="0" y="303451"/>
            <a:ext cx="9376722" cy="6554549"/>
          </a:xfrm>
        </p:spPr>
      </p:pic>
      <p:sp>
        <p:nvSpPr>
          <p:cNvPr id="5" name="Rounded Rectangle 4"/>
          <p:cNvSpPr/>
          <p:nvPr/>
        </p:nvSpPr>
        <p:spPr>
          <a:xfrm>
            <a:off x="6349785" y="429500"/>
            <a:ext cx="1282287" cy="6162397"/>
          </a:xfrm>
          <a:prstGeom prst="roundRect">
            <a:avLst/>
          </a:prstGeom>
          <a:noFill/>
          <a:ln>
            <a:solidFill>
              <a:srgbClr val="FFFF00"/>
            </a:solidFill>
          </a:ln>
          <a:effectLst>
            <a:glow rad="101600">
              <a:srgbClr val="FFFF00">
                <a:alpha val="75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Freeform 5"/>
          <p:cNvSpPr/>
          <p:nvPr/>
        </p:nvSpPr>
        <p:spPr>
          <a:xfrm>
            <a:off x="6966270" y="481136"/>
            <a:ext cx="678295" cy="5905711"/>
          </a:xfrm>
          <a:custGeom>
            <a:avLst/>
            <a:gdLst>
              <a:gd name="connsiteX0" fmla="*/ 24659 w 734354"/>
              <a:gd name="connsiteY0" fmla="*/ 6316551 h 6882443"/>
              <a:gd name="connsiteX1" fmla="*/ 665803 w 734354"/>
              <a:gd name="connsiteY1" fmla="*/ 6316551 h 6882443"/>
              <a:gd name="connsiteX2" fmla="*/ 641143 w 734354"/>
              <a:gd name="connsiteY2" fmla="*/ 435624 h 6882443"/>
              <a:gd name="connsiteX3" fmla="*/ 0 w 734354"/>
              <a:gd name="connsiteY3" fmla="*/ 435624 h 6882443"/>
              <a:gd name="connsiteX0" fmla="*/ 24659 w 754725"/>
              <a:gd name="connsiteY0" fmla="*/ 6136627 h 6684322"/>
              <a:gd name="connsiteX1" fmla="*/ 665803 w 754725"/>
              <a:gd name="connsiteY1" fmla="*/ 6136627 h 6684322"/>
              <a:gd name="connsiteX2" fmla="*/ 678132 w 754725"/>
              <a:gd name="connsiteY2" fmla="*/ 514608 h 6684322"/>
              <a:gd name="connsiteX3" fmla="*/ 0 w 754725"/>
              <a:gd name="connsiteY3" fmla="*/ 255700 h 6684322"/>
              <a:gd name="connsiteX0" fmla="*/ 24659 w 754725"/>
              <a:gd name="connsiteY0" fmla="*/ 6104898 h 6431110"/>
              <a:gd name="connsiteX1" fmla="*/ 665803 w 754725"/>
              <a:gd name="connsiteY1" fmla="*/ 5661055 h 6431110"/>
              <a:gd name="connsiteX2" fmla="*/ 678132 w 754725"/>
              <a:gd name="connsiteY2" fmla="*/ 482879 h 6431110"/>
              <a:gd name="connsiteX3" fmla="*/ 0 w 754725"/>
              <a:gd name="connsiteY3" fmla="*/ 223971 h 6431110"/>
              <a:gd name="connsiteX0" fmla="*/ 24659 w 787850"/>
              <a:gd name="connsiteY0" fmla="*/ 6104898 h 6416201"/>
              <a:gd name="connsiteX1" fmla="*/ 665803 w 787850"/>
              <a:gd name="connsiteY1" fmla="*/ 5661055 h 6416201"/>
              <a:gd name="connsiteX2" fmla="*/ 678132 w 787850"/>
              <a:gd name="connsiteY2" fmla="*/ 482879 h 6416201"/>
              <a:gd name="connsiteX3" fmla="*/ 0 w 787850"/>
              <a:gd name="connsiteY3" fmla="*/ 223971 h 6416201"/>
              <a:gd name="connsiteX0" fmla="*/ 24659 w 709837"/>
              <a:gd name="connsiteY0" fmla="*/ 6104898 h 6328505"/>
              <a:gd name="connsiteX1" fmla="*/ 665803 w 709837"/>
              <a:gd name="connsiteY1" fmla="*/ 5661055 h 6328505"/>
              <a:gd name="connsiteX2" fmla="*/ 678132 w 709837"/>
              <a:gd name="connsiteY2" fmla="*/ 482879 h 6328505"/>
              <a:gd name="connsiteX3" fmla="*/ 0 w 709837"/>
              <a:gd name="connsiteY3" fmla="*/ 223971 h 6328505"/>
              <a:gd name="connsiteX0" fmla="*/ 24659 w 721713"/>
              <a:gd name="connsiteY0" fmla="*/ 6104898 h 6328505"/>
              <a:gd name="connsiteX1" fmla="*/ 665803 w 721713"/>
              <a:gd name="connsiteY1" fmla="*/ 5661055 h 6328505"/>
              <a:gd name="connsiteX2" fmla="*/ 678132 w 721713"/>
              <a:gd name="connsiteY2" fmla="*/ 482879 h 6328505"/>
              <a:gd name="connsiteX3" fmla="*/ 0 w 721713"/>
              <a:gd name="connsiteY3" fmla="*/ 223971 h 6328505"/>
              <a:gd name="connsiteX0" fmla="*/ 24659 w 721713"/>
              <a:gd name="connsiteY0" fmla="*/ 6104898 h 6191818"/>
              <a:gd name="connsiteX1" fmla="*/ 665803 w 721713"/>
              <a:gd name="connsiteY1" fmla="*/ 5661055 h 6191818"/>
              <a:gd name="connsiteX2" fmla="*/ 678132 w 721713"/>
              <a:gd name="connsiteY2" fmla="*/ 482879 h 6191818"/>
              <a:gd name="connsiteX3" fmla="*/ 0 w 721713"/>
              <a:gd name="connsiteY3" fmla="*/ 223971 h 6191818"/>
              <a:gd name="connsiteX0" fmla="*/ 24659 w 678295"/>
              <a:gd name="connsiteY0" fmla="*/ 5905278 h 5992198"/>
              <a:gd name="connsiteX1" fmla="*/ 665803 w 678295"/>
              <a:gd name="connsiteY1" fmla="*/ 5461435 h 5992198"/>
              <a:gd name="connsiteX2" fmla="*/ 678132 w 678295"/>
              <a:gd name="connsiteY2" fmla="*/ 283259 h 5992198"/>
              <a:gd name="connsiteX3" fmla="*/ 0 w 678295"/>
              <a:gd name="connsiteY3" fmla="*/ 24351 h 5992198"/>
              <a:gd name="connsiteX0" fmla="*/ 24659 w 678295"/>
              <a:gd name="connsiteY0" fmla="*/ 5905278 h 5905711"/>
              <a:gd name="connsiteX1" fmla="*/ 665803 w 678295"/>
              <a:gd name="connsiteY1" fmla="*/ 5461435 h 5905711"/>
              <a:gd name="connsiteX2" fmla="*/ 678132 w 678295"/>
              <a:gd name="connsiteY2" fmla="*/ 283259 h 5905711"/>
              <a:gd name="connsiteX3" fmla="*/ 0 w 678295"/>
              <a:gd name="connsiteY3" fmla="*/ 24351 h 5905711"/>
            </a:gdLst>
            <a:ahLst/>
            <a:cxnLst>
              <a:cxn ang="0">
                <a:pos x="connsiteX0" y="connsiteY0"/>
              </a:cxn>
              <a:cxn ang="0">
                <a:pos x="connsiteX1" y="connsiteY1"/>
              </a:cxn>
              <a:cxn ang="0">
                <a:pos x="connsiteX2" y="connsiteY2"/>
              </a:cxn>
              <a:cxn ang="0">
                <a:pos x="connsiteX3" y="connsiteY3"/>
              </a:cxn>
            </a:cxnLst>
            <a:rect l="l" t="t" r="r" b="b"/>
            <a:pathLst>
              <a:path w="678295" h="5905711">
                <a:moveTo>
                  <a:pt x="24659" y="5905278"/>
                </a:moveTo>
                <a:cubicBezTo>
                  <a:pt x="528122" y="5889866"/>
                  <a:pt x="680187" y="6003910"/>
                  <a:pt x="665803" y="5461435"/>
                </a:cubicBezTo>
                <a:cubicBezTo>
                  <a:pt x="651419" y="4918960"/>
                  <a:pt x="665802" y="683951"/>
                  <a:pt x="678132" y="283259"/>
                </a:cubicBezTo>
                <a:cubicBezTo>
                  <a:pt x="690462" y="-117433"/>
                  <a:pt x="0" y="24351"/>
                  <a:pt x="0" y="24351"/>
                </a:cubicBezTo>
              </a:path>
            </a:pathLst>
          </a:custGeom>
          <a:ln w="50800">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Freeform 6"/>
          <p:cNvSpPr/>
          <p:nvPr/>
        </p:nvSpPr>
        <p:spPr>
          <a:xfrm>
            <a:off x="6627654" y="493161"/>
            <a:ext cx="731334" cy="5893256"/>
          </a:xfrm>
          <a:custGeom>
            <a:avLst/>
            <a:gdLst>
              <a:gd name="connsiteX0" fmla="*/ 412594 w 731334"/>
              <a:gd name="connsiteY0" fmla="*/ 5769967 h 5769967"/>
              <a:gd name="connsiteX1" fmla="*/ 141341 w 731334"/>
              <a:gd name="connsiteY1" fmla="*/ 5597361 h 5769967"/>
              <a:gd name="connsiteX2" fmla="*/ 141341 w 731334"/>
              <a:gd name="connsiteY2" fmla="*/ 5375440 h 5769967"/>
              <a:gd name="connsiteX3" fmla="*/ 313957 w 731334"/>
              <a:gd name="connsiteY3" fmla="*/ 5227492 h 5769967"/>
              <a:gd name="connsiteX4" fmla="*/ 129011 w 731334"/>
              <a:gd name="connsiteY4" fmla="*/ 5141189 h 5769967"/>
              <a:gd name="connsiteX5" fmla="*/ 252308 w 731334"/>
              <a:gd name="connsiteY5" fmla="*/ 4968583 h 5769967"/>
              <a:gd name="connsiteX6" fmla="*/ 129011 w 731334"/>
              <a:gd name="connsiteY6" fmla="*/ 4808306 h 5769967"/>
              <a:gd name="connsiteX7" fmla="*/ 129011 w 731334"/>
              <a:gd name="connsiteY7" fmla="*/ 4574055 h 5769967"/>
              <a:gd name="connsiteX8" fmla="*/ 375605 w 731334"/>
              <a:gd name="connsiteY8" fmla="*/ 4426107 h 5769967"/>
              <a:gd name="connsiteX9" fmla="*/ 252308 w 731334"/>
              <a:gd name="connsiteY9" fmla="*/ 4241173 h 5769967"/>
              <a:gd name="connsiteX10" fmla="*/ 523561 w 731334"/>
              <a:gd name="connsiteY10" fmla="*/ 4154870 h 5769967"/>
              <a:gd name="connsiteX11" fmla="*/ 400264 w 731334"/>
              <a:gd name="connsiteY11" fmla="*/ 3932948 h 5769967"/>
              <a:gd name="connsiteX12" fmla="*/ 252308 w 731334"/>
              <a:gd name="connsiteY12" fmla="*/ 3723355 h 5769967"/>
              <a:gd name="connsiteX13" fmla="*/ 338616 w 731334"/>
              <a:gd name="connsiteY13" fmla="*/ 3538420 h 5769967"/>
              <a:gd name="connsiteX14" fmla="*/ 696177 w 731334"/>
              <a:gd name="connsiteY14" fmla="*/ 3489104 h 5769967"/>
              <a:gd name="connsiteX15" fmla="*/ 646858 w 731334"/>
              <a:gd name="connsiteY15" fmla="*/ 3353485 h 5769967"/>
              <a:gd name="connsiteX16" fmla="*/ 67363 w 731334"/>
              <a:gd name="connsiteY16" fmla="*/ 3230196 h 5769967"/>
              <a:gd name="connsiteX17" fmla="*/ 202990 w 731334"/>
              <a:gd name="connsiteY17" fmla="*/ 2995945 h 5769967"/>
              <a:gd name="connsiteX18" fmla="*/ 202990 w 731334"/>
              <a:gd name="connsiteY18" fmla="*/ 1972639 h 5769967"/>
              <a:gd name="connsiteX19" fmla="*/ 449583 w 731334"/>
              <a:gd name="connsiteY19" fmla="*/ 1849349 h 5769967"/>
              <a:gd name="connsiteX20" fmla="*/ 42704 w 731334"/>
              <a:gd name="connsiteY20" fmla="*/ 1639756 h 5769967"/>
              <a:gd name="connsiteX21" fmla="*/ 30374 w 731334"/>
              <a:gd name="connsiteY21" fmla="*/ 1504137 h 5769967"/>
              <a:gd name="connsiteX22" fmla="*/ 202990 w 731334"/>
              <a:gd name="connsiteY22" fmla="*/ 1430163 h 5769967"/>
              <a:gd name="connsiteX23" fmla="*/ 437253 w 731334"/>
              <a:gd name="connsiteY23" fmla="*/ 1269886 h 5769967"/>
              <a:gd name="connsiteX24" fmla="*/ 166000 w 731334"/>
              <a:gd name="connsiteY24" fmla="*/ 1146596 h 5769967"/>
              <a:gd name="connsiteX25" fmla="*/ 239979 w 731334"/>
              <a:gd name="connsiteY25" fmla="*/ 937004 h 5769967"/>
              <a:gd name="connsiteX26" fmla="*/ 67363 w 731334"/>
              <a:gd name="connsiteY26" fmla="*/ 752069 h 5769967"/>
              <a:gd name="connsiteX27" fmla="*/ 276968 w 731334"/>
              <a:gd name="connsiteY27" fmla="*/ 542476 h 5769967"/>
              <a:gd name="connsiteX28" fmla="*/ 289297 w 731334"/>
              <a:gd name="connsiteY28" fmla="*/ 382199 h 5769967"/>
              <a:gd name="connsiteX29" fmla="*/ 301627 w 731334"/>
              <a:gd name="connsiteY29" fmla="*/ 0 h 5769967"/>
              <a:gd name="connsiteX0" fmla="*/ 412594 w 731334"/>
              <a:gd name="connsiteY0" fmla="*/ 5831611 h 5831611"/>
              <a:gd name="connsiteX1" fmla="*/ 141341 w 731334"/>
              <a:gd name="connsiteY1" fmla="*/ 5659005 h 5831611"/>
              <a:gd name="connsiteX2" fmla="*/ 141341 w 731334"/>
              <a:gd name="connsiteY2" fmla="*/ 5437084 h 5831611"/>
              <a:gd name="connsiteX3" fmla="*/ 313957 w 731334"/>
              <a:gd name="connsiteY3" fmla="*/ 5289136 h 5831611"/>
              <a:gd name="connsiteX4" fmla="*/ 129011 w 731334"/>
              <a:gd name="connsiteY4" fmla="*/ 5202833 h 5831611"/>
              <a:gd name="connsiteX5" fmla="*/ 252308 w 731334"/>
              <a:gd name="connsiteY5" fmla="*/ 5030227 h 5831611"/>
              <a:gd name="connsiteX6" fmla="*/ 129011 w 731334"/>
              <a:gd name="connsiteY6" fmla="*/ 4869950 h 5831611"/>
              <a:gd name="connsiteX7" fmla="*/ 129011 w 731334"/>
              <a:gd name="connsiteY7" fmla="*/ 4635699 h 5831611"/>
              <a:gd name="connsiteX8" fmla="*/ 375605 w 731334"/>
              <a:gd name="connsiteY8" fmla="*/ 4487751 h 5831611"/>
              <a:gd name="connsiteX9" fmla="*/ 252308 w 731334"/>
              <a:gd name="connsiteY9" fmla="*/ 4302817 h 5831611"/>
              <a:gd name="connsiteX10" fmla="*/ 523561 w 731334"/>
              <a:gd name="connsiteY10" fmla="*/ 4216514 h 5831611"/>
              <a:gd name="connsiteX11" fmla="*/ 400264 w 731334"/>
              <a:gd name="connsiteY11" fmla="*/ 3994592 h 5831611"/>
              <a:gd name="connsiteX12" fmla="*/ 252308 w 731334"/>
              <a:gd name="connsiteY12" fmla="*/ 3784999 h 5831611"/>
              <a:gd name="connsiteX13" fmla="*/ 338616 w 731334"/>
              <a:gd name="connsiteY13" fmla="*/ 3600064 h 5831611"/>
              <a:gd name="connsiteX14" fmla="*/ 696177 w 731334"/>
              <a:gd name="connsiteY14" fmla="*/ 3550748 h 5831611"/>
              <a:gd name="connsiteX15" fmla="*/ 646858 w 731334"/>
              <a:gd name="connsiteY15" fmla="*/ 3415129 h 5831611"/>
              <a:gd name="connsiteX16" fmla="*/ 67363 w 731334"/>
              <a:gd name="connsiteY16" fmla="*/ 3291840 h 5831611"/>
              <a:gd name="connsiteX17" fmla="*/ 202990 w 731334"/>
              <a:gd name="connsiteY17" fmla="*/ 3057589 h 5831611"/>
              <a:gd name="connsiteX18" fmla="*/ 202990 w 731334"/>
              <a:gd name="connsiteY18" fmla="*/ 2034283 h 5831611"/>
              <a:gd name="connsiteX19" fmla="*/ 449583 w 731334"/>
              <a:gd name="connsiteY19" fmla="*/ 1910993 h 5831611"/>
              <a:gd name="connsiteX20" fmla="*/ 42704 w 731334"/>
              <a:gd name="connsiteY20" fmla="*/ 1701400 h 5831611"/>
              <a:gd name="connsiteX21" fmla="*/ 30374 w 731334"/>
              <a:gd name="connsiteY21" fmla="*/ 1565781 h 5831611"/>
              <a:gd name="connsiteX22" fmla="*/ 202990 w 731334"/>
              <a:gd name="connsiteY22" fmla="*/ 1491807 h 5831611"/>
              <a:gd name="connsiteX23" fmla="*/ 437253 w 731334"/>
              <a:gd name="connsiteY23" fmla="*/ 1331530 h 5831611"/>
              <a:gd name="connsiteX24" fmla="*/ 166000 w 731334"/>
              <a:gd name="connsiteY24" fmla="*/ 1208240 h 5831611"/>
              <a:gd name="connsiteX25" fmla="*/ 239979 w 731334"/>
              <a:gd name="connsiteY25" fmla="*/ 998648 h 5831611"/>
              <a:gd name="connsiteX26" fmla="*/ 67363 w 731334"/>
              <a:gd name="connsiteY26" fmla="*/ 813713 h 5831611"/>
              <a:gd name="connsiteX27" fmla="*/ 276968 w 731334"/>
              <a:gd name="connsiteY27" fmla="*/ 604120 h 5831611"/>
              <a:gd name="connsiteX28" fmla="*/ 289297 w 731334"/>
              <a:gd name="connsiteY28" fmla="*/ 443843 h 5831611"/>
              <a:gd name="connsiteX29" fmla="*/ 350945 w 731334"/>
              <a:gd name="connsiteY29" fmla="*/ 0 h 5831611"/>
              <a:gd name="connsiteX0" fmla="*/ 350945 w 731334"/>
              <a:gd name="connsiteY0" fmla="*/ 5893256 h 5893256"/>
              <a:gd name="connsiteX1" fmla="*/ 141341 w 731334"/>
              <a:gd name="connsiteY1" fmla="*/ 5659005 h 5893256"/>
              <a:gd name="connsiteX2" fmla="*/ 141341 w 731334"/>
              <a:gd name="connsiteY2" fmla="*/ 5437084 h 5893256"/>
              <a:gd name="connsiteX3" fmla="*/ 313957 w 731334"/>
              <a:gd name="connsiteY3" fmla="*/ 5289136 h 5893256"/>
              <a:gd name="connsiteX4" fmla="*/ 129011 w 731334"/>
              <a:gd name="connsiteY4" fmla="*/ 5202833 h 5893256"/>
              <a:gd name="connsiteX5" fmla="*/ 252308 w 731334"/>
              <a:gd name="connsiteY5" fmla="*/ 5030227 h 5893256"/>
              <a:gd name="connsiteX6" fmla="*/ 129011 w 731334"/>
              <a:gd name="connsiteY6" fmla="*/ 4869950 h 5893256"/>
              <a:gd name="connsiteX7" fmla="*/ 129011 w 731334"/>
              <a:gd name="connsiteY7" fmla="*/ 4635699 h 5893256"/>
              <a:gd name="connsiteX8" fmla="*/ 375605 w 731334"/>
              <a:gd name="connsiteY8" fmla="*/ 4487751 h 5893256"/>
              <a:gd name="connsiteX9" fmla="*/ 252308 w 731334"/>
              <a:gd name="connsiteY9" fmla="*/ 4302817 h 5893256"/>
              <a:gd name="connsiteX10" fmla="*/ 523561 w 731334"/>
              <a:gd name="connsiteY10" fmla="*/ 4216514 h 5893256"/>
              <a:gd name="connsiteX11" fmla="*/ 400264 w 731334"/>
              <a:gd name="connsiteY11" fmla="*/ 3994592 h 5893256"/>
              <a:gd name="connsiteX12" fmla="*/ 252308 w 731334"/>
              <a:gd name="connsiteY12" fmla="*/ 3784999 h 5893256"/>
              <a:gd name="connsiteX13" fmla="*/ 338616 w 731334"/>
              <a:gd name="connsiteY13" fmla="*/ 3600064 h 5893256"/>
              <a:gd name="connsiteX14" fmla="*/ 696177 w 731334"/>
              <a:gd name="connsiteY14" fmla="*/ 3550748 h 5893256"/>
              <a:gd name="connsiteX15" fmla="*/ 646858 w 731334"/>
              <a:gd name="connsiteY15" fmla="*/ 3415129 h 5893256"/>
              <a:gd name="connsiteX16" fmla="*/ 67363 w 731334"/>
              <a:gd name="connsiteY16" fmla="*/ 3291840 h 5893256"/>
              <a:gd name="connsiteX17" fmla="*/ 202990 w 731334"/>
              <a:gd name="connsiteY17" fmla="*/ 3057589 h 5893256"/>
              <a:gd name="connsiteX18" fmla="*/ 202990 w 731334"/>
              <a:gd name="connsiteY18" fmla="*/ 2034283 h 5893256"/>
              <a:gd name="connsiteX19" fmla="*/ 449583 w 731334"/>
              <a:gd name="connsiteY19" fmla="*/ 1910993 h 5893256"/>
              <a:gd name="connsiteX20" fmla="*/ 42704 w 731334"/>
              <a:gd name="connsiteY20" fmla="*/ 1701400 h 5893256"/>
              <a:gd name="connsiteX21" fmla="*/ 30374 w 731334"/>
              <a:gd name="connsiteY21" fmla="*/ 1565781 h 5893256"/>
              <a:gd name="connsiteX22" fmla="*/ 202990 w 731334"/>
              <a:gd name="connsiteY22" fmla="*/ 1491807 h 5893256"/>
              <a:gd name="connsiteX23" fmla="*/ 437253 w 731334"/>
              <a:gd name="connsiteY23" fmla="*/ 1331530 h 5893256"/>
              <a:gd name="connsiteX24" fmla="*/ 166000 w 731334"/>
              <a:gd name="connsiteY24" fmla="*/ 1208240 h 5893256"/>
              <a:gd name="connsiteX25" fmla="*/ 239979 w 731334"/>
              <a:gd name="connsiteY25" fmla="*/ 998648 h 5893256"/>
              <a:gd name="connsiteX26" fmla="*/ 67363 w 731334"/>
              <a:gd name="connsiteY26" fmla="*/ 813713 h 5893256"/>
              <a:gd name="connsiteX27" fmla="*/ 276968 w 731334"/>
              <a:gd name="connsiteY27" fmla="*/ 604120 h 5893256"/>
              <a:gd name="connsiteX28" fmla="*/ 289297 w 731334"/>
              <a:gd name="connsiteY28" fmla="*/ 443843 h 5893256"/>
              <a:gd name="connsiteX29" fmla="*/ 350945 w 731334"/>
              <a:gd name="connsiteY29" fmla="*/ 0 h 5893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31334" h="5893256">
                <a:moveTo>
                  <a:pt x="350945" y="5893256"/>
                </a:moveTo>
                <a:cubicBezTo>
                  <a:pt x="237923" y="5839830"/>
                  <a:pt x="176275" y="5735034"/>
                  <a:pt x="141341" y="5659005"/>
                </a:cubicBezTo>
                <a:cubicBezTo>
                  <a:pt x="106407" y="5582976"/>
                  <a:pt x="112572" y="5498729"/>
                  <a:pt x="141341" y="5437084"/>
                </a:cubicBezTo>
                <a:cubicBezTo>
                  <a:pt x="170110" y="5375439"/>
                  <a:pt x="316012" y="5328178"/>
                  <a:pt x="313957" y="5289136"/>
                </a:cubicBezTo>
                <a:cubicBezTo>
                  <a:pt x="311902" y="5250094"/>
                  <a:pt x="139286" y="5245984"/>
                  <a:pt x="129011" y="5202833"/>
                </a:cubicBezTo>
                <a:cubicBezTo>
                  <a:pt x="118736" y="5159682"/>
                  <a:pt x="252308" y="5085707"/>
                  <a:pt x="252308" y="5030227"/>
                </a:cubicBezTo>
                <a:cubicBezTo>
                  <a:pt x="252308" y="4974747"/>
                  <a:pt x="149560" y="4935705"/>
                  <a:pt x="129011" y="4869950"/>
                </a:cubicBezTo>
                <a:cubicBezTo>
                  <a:pt x="108462" y="4804195"/>
                  <a:pt x="87912" y="4699399"/>
                  <a:pt x="129011" y="4635699"/>
                </a:cubicBezTo>
                <a:cubicBezTo>
                  <a:pt x="170110" y="4571999"/>
                  <a:pt x="355056" y="4543231"/>
                  <a:pt x="375605" y="4487751"/>
                </a:cubicBezTo>
                <a:cubicBezTo>
                  <a:pt x="396154" y="4432271"/>
                  <a:pt x="227649" y="4348023"/>
                  <a:pt x="252308" y="4302817"/>
                </a:cubicBezTo>
                <a:cubicBezTo>
                  <a:pt x="276967" y="4257611"/>
                  <a:pt x="498902" y="4267885"/>
                  <a:pt x="523561" y="4216514"/>
                </a:cubicBezTo>
                <a:cubicBezTo>
                  <a:pt x="548220" y="4165143"/>
                  <a:pt x="445473" y="4066511"/>
                  <a:pt x="400264" y="3994592"/>
                </a:cubicBezTo>
                <a:cubicBezTo>
                  <a:pt x="355055" y="3922673"/>
                  <a:pt x="262583" y="3850754"/>
                  <a:pt x="252308" y="3784999"/>
                </a:cubicBezTo>
                <a:cubicBezTo>
                  <a:pt x="242033" y="3719244"/>
                  <a:pt x="264638" y="3639106"/>
                  <a:pt x="338616" y="3600064"/>
                </a:cubicBezTo>
                <a:cubicBezTo>
                  <a:pt x="412594" y="3561022"/>
                  <a:pt x="644803" y="3581570"/>
                  <a:pt x="696177" y="3550748"/>
                </a:cubicBezTo>
                <a:cubicBezTo>
                  <a:pt x="747551" y="3519926"/>
                  <a:pt x="751660" y="3458280"/>
                  <a:pt x="646858" y="3415129"/>
                </a:cubicBezTo>
                <a:cubicBezTo>
                  <a:pt x="542056" y="3371978"/>
                  <a:pt x="141341" y="3351430"/>
                  <a:pt x="67363" y="3291840"/>
                </a:cubicBezTo>
                <a:cubicBezTo>
                  <a:pt x="-6615" y="3232250"/>
                  <a:pt x="180386" y="3267182"/>
                  <a:pt x="202990" y="3057589"/>
                </a:cubicBezTo>
                <a:cubicBezTo>
                  <a:pt x="225594" y="2847996"/>
                  <a:pt x="161891" y="2225382"/>
                  <a:pt x="202990" y="2034283"/>
                </a:cubicBezTo>
                <a:cubicBezTo>
                  <a:pt x="244089" y="1843184"/>
                  <a:pt x="476297" y="1966473"/>
                  <a:pt x="449583" y="1910993"/>
                </a:cubicBezTo>
                <a:cubicBezTo>
                  <a:pt x="422869" y="1855513"/>
                  <a:pt x="112572" y="1758935"/>
                  <a:pt x="42704" y="1701400"/>
                </a:cubicBezTo>
                <a:cubicBezTo>
                  <a:pt x="-27164" y="1643865"/>
                  <a:pt x="3660" y="1600713"/>
                  <a:pt x="30374" y="1565781"/>
                </a:cubicBezTo>
                <a:cubicBezTo>
                  <a:pt x="57088" y="1530849"/>
                  <a:pt x="135177" y="1530849"/>
                  <a:pt x="202990" y="1491807"/>
                </a:cubicBezTo>
                <a:cubicBezTo>
                  <a:pt x="270803" y="1452765"/>
                  <a:pt x="443418" y="1378791"/>
                  <a:pt x="437253" y="1331530"/>
                </a:cubicBezTo>
                <a:cubicBezTo>
                  <a:pt x="431088" y="1284269"/>
                  <a:pt x="198879" y="1263720"/>
                  <a:pt x="166000" y="1208240"/>
                </a:cubicBezTo>
                <a:cubicBezTo>
                  <a:pt x="133121" y="1152760"/>
                  <a:pt x="256418" y="1064402"/>
                  <a:pt x="239979" y="998648"/>
                </a:cubicBezTo>
                <a:cubicBezTo>
                  <a:pt x="223539" y="932893"/>
                  <a:pt x="61198" y="879468"/>
                  <a:pt x="67363" y="813713"/>
                </a:cubicBezTo>
                <a:cubicBezTo>
                  <a:pt x="73528" y="747958"/>
                  <a:pt x="239979" y="665765"/>
                  <a:pt x="276968" y="604120"/>
                </a:cubicBezTo>
                <a:cubicBezTo>
                  <a:pt x="313957" y="542475"/>
                  <a:pt x="276968" y="544530"/>
                  <a:pt x="289297" y="443843"/>
                </a:cubicBezTo>
                <a:cubicBezTo>
                  <a:pt x="301626" y="343156"/>
                  <a:pt x="350945" y="0"/>
                  <a:pt x="350945" y="0"/>
                </a:cubicBezTo>
              </a:path>
            </a:pathLst>
          </a:custGeom>
          <a:ln w="50800">
            <a:solidFill>
              <a:schemeClr val="tx1"/>
            </a:solidFill>
            <a:headEnd type="oval"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5885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a:t>
            </a:r>
            <a:endParaRPr lang="en-US" dirty="0"/>
          </a:p>
        </p:txBody>
      </p:sp>
      <p:sp>
        <p:nvSpPr>
          <p:cNvPr id="3" name="Content Placeholder 2"/>
          <p:cNvSpPr>
            <a:spLocks noGrp="1"/>
          </p:cNvSpPr>
          <p:nvPr>
            <p:ph idx="1"/>
          </p:nvPr>
        </p:nvSpPr>
        <p:spPr/>
        <p:txBody>
          <a:bodyPr/>
          <a:lstStyle/>
          <a:p>
            <a:r>
              <a:rPr lang="en-US" dirty="0" smtClean="0"/>
              <a:t>https://</a:t>
            </a:r>
            <a:r>
              <a:rPr lang="en-US" dirty="0" err="1" smtClean="0"/>
              <a:t>github.com</a:t>
            </a:r>
            <a:r>
              <a:rPr lang="en-US" dirty="0" smtClean="0"/>
              <a:t>/</a:t>
            </a:r>
            <a:r>
              <a:rPr lang="en-US" dirty="0" err="1" smtClean="0"/>
              <a:t>robertdavidgraham</a:t>
            </a:r>
            <a:r>
              <a:rPr lang="en-US" dirty="0" smtClean="0"/>
              <a:t>/c10mbench</a:t>
            </a:r>
            <a:endParaRPr lang="en-US" dirty="0"/>
          </a:p>
        </p:txBody>
      </p:sp>
    </p:spTree>
    <p:extLst>
      <p:ext uri="{BB962C8B-B14F-4D97-AF65-F5344CB8AC3E}">
        <p14:creationId xmlns:p14="http://schemas.microsoft.com/office/powerpoint/2010/main" val="42877568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can I get some?</a:t>
            </a:r>
            <a:endParaRPr lang="en-US" dirty="0"/>
          </a:p>
        </p:txBody>
      </p:sp>
      <p:sp>
        <p:nvSpPr>
          <p:cNvPr id="3" name="Content Placeholder 2"/>
          <p:cNvSpPr>
            <a:spLocks noGrp="1"/>
          </p:cNvSpPr>
          <p:nvPr>
            <p:ph idx="1"/>
          </p:nvPr>
        </p:nvSpPr>
        <p:spPr>
          <a:xfrm>
            <a:off x="457200" y="1600200"/>
            <a:ext cx="2772610" cy="4525963"/>
          </a:xfrm>
        </p:spPr>
        <p:txBody>
          <a:bodyPr>
            <a:normAutofit/>
          </a:bodyPr>
          <a:lstStyle/>
          <a:p>
            <a:r>
              <a:rPr lang="en-US" dirty="0" smtClean="0"/>
              <a:t>PF_RING</a:t>
            </a:r>
          </a:p>
          <a:p>
            <a:pPr lvl="1"/>
            <a:r>
              <a:rPr lang="en-US" dirty="0" smtClean="0"/>
              <a:t>Linux</a:t>
            </a:r>
          </a:p>
          <a:p>
            <a:pPr lvl="1"/>
            <a:r>
              <a:rPr lang="en-US" dirty="0" smtClean="0"/>
              <a:t>open-source</a:t>
            </a:r>
          </a:p>
          <a:p>
            <a:pPr lvl="1"/>
            <a:endParaRPr lang="en-US" dirty="0" smtClean="0"/>
          </a:p>
          <a:p>
            <a:pPr lvl="1"/>
            <a:endParaRPr lang="en-US" dirty="0"/>
          </a:p>
        </p:txBody>
      </p:sp>
      <p:sp>
        <p:nvSpPr>
          <p:cNvPr id="4" name="Content Placeholder 2"/>
          <p:cNvSpPr txBox="1">
            <a:spLocks/>
          </p:cNvSpPr>
          <p:nvPr/>
        </p:nvSpPr>
        <p:spPr>
          <a:xfrm>
            <a:off x="5801895" y="1600200"/>
            <a:ext cx="2884905"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Intel DPDK</a:t>
            </a:r>
          </a:p>
          <a:p>
            <a:pPr lvl="1"/>
            <a:r>
              <a:rPr lang="en-US" dirty="0" smtClean="0"/>
              <a:t>Linux</a:t>
            </a:r>
          </a:p>
          <a:p>
            <a:pPr lvl="1"/>
            <a:r>
              <a:rPr lang="en-US" dirty="0" smtClean="0"/>
              <a:t>License fees</a:t>
            </a:r>
          </a:p>
          <a:p>
            <a:pPr lvl="1"/>
            <a:r>
              <a:rPr lang="en-US" dirty="0" smtClean="0"/>
              <a:t>Third party support</a:t>
            </a:r>
          </a:p>
          <a:p>
            <a:pPr lvl="2"/>
            <a:r>
              <a:rPr lang="en-US" dirty="0" smtClean="0"/>
              <a:t>6WindGate</a:t>
            </a:r>
          </a:p>
          <a:p>
            <a:pPr lvl="1"/>
            <a:endParaRPr lang="en-US" dirty="0"/>
          </a:p>
        </p:txBody>
      </p:sp>
      <p:sp>
        <p:nvSpPr>
          <p:cNvPr id="5" name="Content Placeholder 2"/>
          <p:cNvSpPr txBox="1">
            <a:spLocks/>
          </p:cNvSpPr>
          <p:nvPr/>
        </p:nvSpPr>
        <p:spPr>
          <a:xfrm>
            <a:off x="3229810" y="1582821"/>
            <a:ext cx="3192379"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err="1" smtClean="0"/>
              <a:t>Netmap</a:t>
            </a:r>
            <a:endParaRPr lang="en-US" dirty="0" smtClean="0"/>
          </a:p>
          <a:p>
            <a:pPr lvl="1"/>
            <a:r>
              <a:rPr lang="en-US" dirty="0" smtClean="0"/>
              <a:t>FreeBSD</a:t>
            </a:r>
          </a:p>
          <a:p>
            <a:pPr lvl="1"/>
            <a:r>
              <a:rPr lang="en-US" dirty="0" smtClean="0"/>
              <a:t>open-source</a:t>
            </a:r>
          </a:p>
          <a:p>
            <a:pPr lvl="1"/>
            <a:endParaRPr lang="en-US" dirty="0" smtClean="0"/>
          </a:p>
          <a:p>
            <a:pPr lvl="1"/>
            <a:endParaRPr lang="en-US" dirty="0"/>
          </a:p>
        </p:txBody>
      </p:sp>
    </p:spTree>
    <p:extLst>
      <p:ext uri="{BB962C8B-B14F-4D97-AF65-F5344CB8AC3E}">
        <p14:creationId xmlns:p14="http://schemas.microsoft.com/office/powerpoint/2010/main" val="59303788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 CPU clocks per packet</a:t>
            </a:r>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rcRect l="175" r="175"/>
          <a:stretch>
            <a:fillRect/>
          </a:stretch>
        </p:blipFill>
        <p:spPr>
          <a:prstGeom prst="rect">
            <a:avLst/>
          </a:prstGeom>
        </p:spPr>
      </p:pic>
      <p:sp>
        <p:nvSpPr>
          <p:cNvPr id="7" name="Rectangle 6"/>
          <p:cNvSpPr/>
          <p:nvPr/>
        </p:nvSpPr>
        <p:spPr>
          <a:xfrm>
            <a:off x="0" y="6211669"/>
            <a:ext cx="9144000" cy="646331"/>
          </a:xfrm>
          <a:prstGeom prst="rect">
            <a:avLst/>
          </a:prstGeom>
        </p:spPr>
        <p:txBody>
          <a:bodyPr wrap="square">
            <a:spAutoFit/>
          </a:bodyPr>
          <a:lstStyle/>
          <a:p>
            <a:r>
              <a:rPr lang="en-US" dirty="0"/>
              <a:t>http://</a:t>
            </a:r>
            <a:r>
              <a:rPr lang="en-US" dirty="0" err="1"/>
              <a:t>www.intel.com</a:t>
            </a:r>
            <a:r>
              <a:rPr lang="en-US" dirty="0"/>
              <a:t>/content/dam/www/public/us/en/documents/solution-briefs/communications-packet-processing-</a:t>
            </a:r>
            <a:r>
              <a:rPr lang="en-US" dirty="0" err="1"/>
              <a:t>brief.pdf</a:t>
            </a:r>
            <a:endParaRPr lang="en-US" dirty="0"/>
          </a:p>
        </p:txBody>
      </p:sp>
    </p:spTree>
    <p:extLst>
      <p:ext uri="{BB962C8B-B14F-4D97-AF65-F5344CB8AC3E}">
        <p14:creationId xmlns:p14="http://schemas.microsoft.com/office/powerpoint/2010/main" val="267429555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masscan</a:t>
            </a:r>
            <a:endParaRPr lang="en-US" dirty="0"/>
          </a:p>
        </p:txBody>
      </p:sp>
      <p:sp>
        <p:nvSpPr>
          <p:cNvPr id="3" name="Content Placeholder 2"/>
          <p:cNvSpPr>
            <a:spLocks noGrp="1"/>
          </p:cNvSpPr>
          <p:nvPr>
            <p:ph idx="1"/>
          </p:nvPr>
        </p:nvSpPr>
        <p:spPr/>
        <p:txBody>
          <a:bodyPr/>
          <a:lstStyle/>
          <a:p>
            <a:r>
              <a:rPr lang="en-US" dirty="0" smtClean="0"/>
              <a:t>Quad-core Sandy Bridge 3.0 GHz</a:t>
            </a:r>
            <a:endParaRPr lang="en-US" dirty="0"/>
          </a:p>
        </p:txBody>
      </p:sp>
      <p:pic>
        <p:nvPicPr>
          <p:cNvPr id="5" name="Picture 4"/>
          <p:cNvPicPr>
            <a:picLocks noChangeAspect="1"/>
          </p:cNvPicPr>
          <p:nvPr/>
        </p:nvPicPr>
        <p:blipFill>
          <a:blip r:embed="rId2"/>
          <a:stretch>
            <a:fillRect/>
          </a:stretch>
        </p:blipFill>
        <p:spPr>
          <a:xfrm>
            <a:off x="0" y="2393519"/>
            <a:ext cx="9144000" cy="3236814"/>
          </a:xfrm>
          <a:prstGeom prst="rect">
            <a:avLst/>
          </a:prstGeom>
        </p:spPr>
      </p:pic>
    </p:spTree>
    <p:extLst>
      <p:ext uri="{BB962C8B-B14F-4D97-AF65-F5344CB8AC3E}">
        <p14:creationId xmlns:p14="http://schemas.microsoft.com/office/powerpoint/2010/main" val="222737283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Premature optimization is good</a:t>
            </a:r>
            <a:endParaRPr lang="en-US" dirty="0"/>
          </a:p>
        </p:txBody>
      </p:sp>
      <p:sp>
        <p:nvSpPr>
          <p:cNvPr id="3" name="Content Placeholder 2"/>
          <p:cNvSpPr>
            <a:spLocks noGrp="1"/>
          </p:cNvSpPr>
          <p:nvPr>
            <p:ph idx="1"/>
          </p:nvPr>
        </p:nvSpPr>
        <p:spPr/>
        <p:txBody>
          <a:bodyPr>
            <a:normAutofit lnSpcReduction="10000"/>
          </a:bodyPr>
          <a:lstStyle/>
          <a:p>
            <a:r>
              <a:rPr lang="en-US" dirty="0" smtClean="0"/>
              <a:t>Start with prototype that reaches theoretical max</a:t>
            </a:r>
          </a:p>
          <a:p>
            <a:pPr lvl="1"/>
            <a:r>
              <a:rPr lang="en-US" dirty="0" smtClean="0"/>
              <a:t>Then work backwards</a:t>
            </a:r>
          </a:p>
          <a:p>
            <a:r>
              <a:rPr lang="en-US" dirty="0" smtClean="0"/>
              <a:t>Restate the problem so that it can be solved by the best solutions</a:t>
            </a:r>
          </a:p>
          <a:p>
            <a:pPr lvl="1"/>
            <a:r>
              <a:rPr lang="en-US" dirty="0" smtClean="0"/>
              <a:t>Ring-buffers and RCU (read-copy-update) are the answers, find problems solved by them</a:t>
            </a:r>
          </a:p>
          <a:p>
            <a:r>
              <a:rPr lang="en-US" dirty="0" smtClean="0"/>
              <a:t>Measure and identify bottlenecks as they occur</a:t>
            </a:r>
            <a:endParaRPr lang="en-US" dirty="0"/>
          </a:p>
        </p:txBody>
      </p:sp>
    </p:spTree>
    <p:extLst>
      <p:ext uri="{BB962C8B-B14F-4D97-AF65-F5344CB8AC3E}">
        <p14:creationId xmlns:p14="http://schemas.microsoft.com/office/powerpoint/2010/main" val="165212021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Raspberry PI 2</a:t>
            </a:r>
            <a:endParaRPr lang="en-US" dirty="0"/>
          </a:p>
        </p:txBody>
      </p:sp>
      <p:sp>
        <p:nvSpPr>
          <p:cNvPr id="3" name="Subtitle 2"/>
          <p:cNvSpPr>
            <a:spLocks noGrp="1"/>
          </p:cNvSpPr>
          <p:nvPr>
            <p:ph type="subTitle" idx="1"/>
          </p:nvPr>
        </p:nvSpPr>
        <p:spPr/>
        <p:txBody>
          <a:bodyPr/>
          <a:lstStyle/>
          <a:p>
            <a:r>
              <a:rPr lang="en-US" dirty="0" smtClean="0"/>
              <a:t>900 MHz quad core ARM w/ GPU</a:t>
            </a:r>
            <a:endParaRPr lang="en-US" dirty="0"/>
          </a:p>
        </p:txBody>
      </p:sp>
    </p:spTree>
    <p:extLst>
      <p:ext uri="{BB962C8B-B14F-4D97-AF65-F5344CB8AC3E}">
        <p14:creationId xmlns:p14="http://schemas.microsoft.com/office/powerpoint/2010/main" val="38476845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latency</a:t>
            </a:r>
            <a:endParaRPr lang="en-US" dirty="0"/>
          </a:p>
        </p:txBody>
      </p:sp>
      <p:sp>
        <p:nvSpPr>
          <p:cNvPr id="3" name="Content Placeholder 2"/>
          <p:cNvSpPr>
            <a:spLocks noGrp="1"/>
          </p:cNvSpPr>
          <p:nvPr>
            <p:ph idx="1"/>
          </p:nvPr>
        </p:nvSpPr>
        <p:spPr/>
        <p:txBody>
          <a:bodyPr/>
          <a:lstStyle/>
          <a:p>
            <a:r>
              <a:rPr lang="en-US" dirty="0" smtClean="0"/>
              <a:t>High latency</a:t>
            </a:r>
            <a:br>
              <a:rPr lang="en-US" dirty="0" smtClean="0"/>
            </a:br>
            <a:r>
              <a:rPr lang="en-US" dirty="0" smtClean="0"/>
              <a:t>Probably due to</a:t>
            </a:r>
            <a:br>
              <a:rPr lang="en-US" dirty="0" smtClean="0"/>
            </a:br>
            <a:r>
              <a:rPr lang="en-US" dirty="0" smtClean="0"/>
              <a:t>limited TLB</a:t>
            </a:r>
            <a:br>
              <a:rPr lang="en-US" dirty="0" smtClean="0"/>
            </a:br>
            <a:r>
              <a:rPr lang="en-US" dirty="0" smtClean="0"/>
              <a:t>resources</a:t>
            </a:r>
          </a:p>
          <a:p>
            <a:r>
              <a:rPr lang="en-US" dirty="0" smtClean="0"/>
              <a:t>Didn’t test max</a:t>
            </a:r>
            <a:br>
              <a:rPr lang="en-US" dirty="0" smtClean="0"/>
            </a:br>
            <a:r>
              <a:rPr lang="en-US" dirty="0" smtClean="0"/>
              <a:t>outstanding transactions, but should be high for GPU</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587836852"/>
              </p:ext>
            </p:extLst>
          </p:nvPr>
        </p:nvGraphicFramePr>
        <p:xfrm>
          <a:off x="4227689" y="1434571"/>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758696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Bounce</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smtClean="0"/>
              <a:t>Seems strange</a:t>
            </a:r>
          </a:p>
          <a:p>
            <a:r>
              <a:rPr lang="en-US" dirty="0" smtClean="0"/>
              <a:t>No performance</a:t>
            </a:r>
            <a:br>
              <a:rPr lang="en-US" dirty="0" smtClean="0"/>
            </a:br>
            <a:r>
              <a:rPr lang="en-US" dirty="0" smtClean="0"/>
              <a:t>loss for two threads</a:t>
            </a:r>
          </a:p>
          <a:p>
            <a:endParaRPr lang="en-US" dirty="0" smtClean="0"/>
          </a:p>
          <a:p>
            <a:endParaRPr lang="en-US" dirty="0" smtClean="0"/>
          </a:p>
          <a:p>
            <a:r>
              <a:rPr lang="en-US" dirty="0" smtClean="0"/>
              <a:t>Answer: ARM Cortex-A8 comes in 2-cpu modules that share cache</a:t>
            </a:r>
          </a:p>
        </p:txBody>
      </p:sp>
      <p:graphicFrame>
        <p:nvGraphicFramePr>
          <p:cNvPr id="4" name="Chart 3"/>
          <p:cNvGraphicFramePr>
            <a:graphicFrameLocks/>
          </p:cNvGraphicFramePr>
          <p:nvPr>
            <p:extLst>
              <p:ext uri="{D42A27DB-BD31-4B8C-83A1-F6EECF244321}">
                <p14:modId xmlns:p14="http://schemas.microsoft.com/office/powerpoint/2010/main" val="2059161341"/>
              </p:ext>
            </p:extLst>
          </p:nvPr>
        </p:nvGraphicFramePr>
        <p:xfrm>
          <a:off x="4459111" y="1457149"/>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1830093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Compared to x86</a:t>
            </a:r>
            <a:endParaRPr lang="en-US" dirty="0"/>
          </a:p>
        </p:txBody>
      </p:sp>
      <p:sp>
        <p:nvSpPr>
          <p:cNvPr id="3" name="Content Placeholder 2"/>
          <p:cNvSpPr>
            <a:spLocks noGrp="1"/>
          </p:cNvSpPr>
          <p:nvPr>
            <p:ph idx="1"/>
          </p:nvPr>
        </p:nvSpPr>
        <p:spPr>
          <a:xfrm>
            <a:off x="457200" y="1600201"/>
            <a:ext cx="3790244" cy="3282244"/>
          </a:xfrm>
        </p:spPr>
        <p:txBody>
          <a:bodyPr/>
          <a:lstStyle/>
          <a:p>
            <a:r>
              <a:rPr lang="en-US" dirty="0" smtClean="0"/>
              <a:t>.</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327201947"/>
              </p:ext>
            </p:extLst>
          </p:nvPr>
        </p:nvGraphicFramePr>
        <p:xfrm>
          <a:off x="2898423" y="1417638"/>
          <a:ext cx="5943600" cy="2197100"/>
        </p:xfrm>
        <a:graphic>
          <a:graphicData uri="http://schemas.openxmlformats.org/drawingml/2006/table">
            <a:tbl>
              <a:tblPr/>
              <a:tblGrid>
                <a:gridCol w="1485900"/>
                <a:gridCol w="1485900"/>
                <a:gridCol w="1485900"/>
                <a:gridCol w="1485900"/>
              </a:tblGrid>
              <a:tr h="342900">
                <a:tc>
                  <a:txBody>
                    <a:bodyPr/>
                    <a:lstStyle/>
                    <a:p>
                      <a:pPr algn="l" fontAlgn="b"/>
                      <a:endParaRPr lang="en-US" sz="2100" b="0" i="0" u="none" strike="noStrike">
                        <a:solidFill>
                          <a:srgbClr val="000000"/>
                        </a:solidFill>
                        <a:effectLst/>
                        <a:latin typeface="Calibri"/>
                      </a:endParaRPr>
                    </a:p>
                  </a:txBody>
                  <a:tcPr marL="12700" marR="12700" marT="12700" marB="0" anchor="b">
                    <a:lnL>
                      <a:noFill/>
                    </a:lnL>
                    <a:lnR>
                      <a:noFill/>
                    </a:lnR>
                    <a:lnT>
                      <a:noFill/>
                    </a:lnT>
                    <a:lnB>
                      <a:noFill/>
                    </a:lnB>
                  </a:tcPr>
                </a:tc>
                <a:tc>
                  <a:txBody>
                    <a:bodyPr/>
                    <a:lstStyle/>
                    <a:p>
                      <a:pPr algn="r" fontAlgn="b"/>
                      <a:r>
                        <a:rPr lang="en-US" sz="2100" b="0" i="0" u="none" strike="noStrike" dirty="0">
                          <a:solidFill>
                            <a:srgbClr val="000000"/>
                          </a:solidFill>
                          <a:effectLst/>
                          <a:latin typeface="Calibri"/>
                        </a:rPr>
                        <a:t>ARM</a:t>
                      </a:r>
                    </a:p>
                  </a:txBody>
                  <a:tcPr marL="12700" marR="12700" marT="12700" marB="0" anchor="b">
                    <a:lnL>
                      <a:noFill/>
                    </a:lnL>
                    <a:lnR>
                      <a:noFill/>
                    </a:lnR>
                    <a:lnT>
                      <a:noFill/>
                    </a:lnT>
                    <a:lnB>
                      <a:noFill/>
                    </a:lnB>
                    <a:solidFill>
                      <a:srgbClr val="92CDDC"/>
                    </a:solidFill>
                  </a:tcPr>
                </a:tc>
                <a:tc>
                  <a:txBody>
                    <a:bodyPr/>
                    <a:lstStyle/>
                    <a:p>
                      <a:pPr algn="r" fontAlgn="b"/>
                      <a:r>
                        <a:rPr lang="en-US" sz="2100" b="0" i="0" u="none" strike="noStrike" dirty="0" smtClean="0">
                          <a:solidFill>
                            <a:srgbClr val="000000"/>
                          </a:solidFill>
                          <a:effectLst/>
                          <a:latin typeface="Calibri"/>
                        </a:rPr>
                        <a:t>x86</a:t>
                      </a:r>
                      <a:endParaRPr lang="en-US" sz="21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92CDDC"/>
                    </a:solidFill>
                  </a:tcPr>
                </a:tc>
                <a:tc>
                  <a:txBody>
                    <a:bodyPr/>
                    <a:lstStyle/>
                    <a:p>
                      <a:pPr algn="r" fontAlgn="b"/>
                      <a:r>
                        <a:rPr lang="en-US" sz="2100" b="0" i="0" u="none" strike="noStrike" dirty="0" smtClean="0">
                          <a:solidFill>
                            <a:srgbClr val="000000"/>
                          </a:solidFill>
                          <a:effectLst/>
                          <a:latin typeface="Calibri"/>
                        </a:rPr>
                        <a:t>Speedup</a:t>
                      </a:r>
                      <a:endParaRPr lang="en-US" sz="2100" b="0" i="0" u="none" strike="noStrike" dirty="0">
                        <a:solidFill>
                          <a:srgbClr val="000000"/>
                        </a:solidFill>
                        <a:effectLst/>
                        <a:latin typeface="Calibri"/>
                      </a:endParaRPr>
                    </a:p>
                  </a:txBody>
                  <a:tcPr marL="12700" marR="12700" marT="12700" marB="0" anchor="b">
                    <a:lnL>
                      <a:noFill/>
                    </a:lnL>
                    <a:lnR>
                      <a:noFill/>
                    </a:lnR>
                    <a:lnT>
                      <a:noFill/>
                    </a:lnT>
                    <a:lnB>
                      <a:noFill/>
                    </a:lnB>
                    <a:solidFill>
                      <a:srgbClr val="92CDDC"/>
                    </a:solidFill>
                  </a:tcPr>
                </a:tc>
              </a:tr>
              <a:tr h="342900">
                <a:tc>
                  <a:txBody>
                    <a:bodyPr/>
                    <a:lstStyle/>
                    <a:p>
                      <a:pPr algn="l" fontAlgn="b"/>
                      <a:r>
                        <a:rPr lang="en-US" sz="2100" b="0" i="0" u="none" strike="noStrike">
                          <a:solidFill>
                            <a:srgbClr val="000000"/>
                          </a:solidFill>
                          <a:effectLst/>
                          <a:latin typeface="Calibri"/>
                        </a:rPr>
                        <a:t>Hz</a:t>
                      </a:r>
                    </a:p>
                  </a:txBody>
                  <a:tcPr marL="12700" marR="12700" marT="25400" marB="25400" anchor="b">
                    <a:lnL>
                      <a:noFill/>
                    </a:lnL>
                    <a:lnR>
                      <a:noFill/>
                    </a:lnR>
                    <a:lnT>
                      <a:noFill/>
                    </a:lnT>
                    <a:lnB>
                      <a:noFill/>
                    </a:lnB>
                    <a:solidFill>
                      <a:srgbClr val="92CDDC"/>
                    </a:solidFill>
                  </a:tcPr>
                </a:tc>
                <a:tc>
                  <a:txBody>
                    <a:bodyPr/>
                    <a:lstStyle/>
                    <a:p>
                      <a:pPr algn="r" fontAlgn="b"/>
                      <a:r>
                        <a:rPr lang="en-US" sz="2100" b="0" i="0" u="none" strike="noStrike">
                          <a:solidFill>
                            <a:srgbClr val="000000"/>
                          </a:solidFill>
                          <a:effectLst/>
                          <a:latin typeface="Calibri"/>
                        </a:rPr>
                        <a:t>0.900</a:t>
                      </a:r>
                    </a:p>
                  </a:txBody>
                  <a:tcPr marL="12700" marR="12700" marT="12700" marB="0" anchor="b">
                    <a:lnL>
                      <a:noFill/>
                    </a:lnL>
                    <a:lnR>
                      <a:noFill/>
                    </a:lnR>
                    <a:lnT>
                      <a:noFill/>
                    </a:lnT>
                    <a:lnB>
                      <a:noFill/>
                    </a:lnB>
                  </a:tcPr>
                </a:tc>
                <a:tc>
                  <a:txBody>
                    <a:bodyPr/>
                    <a:lstStyle/>
                    <a:p>
                      <a:pPr algn="r" fontAlgn="b"/>
                      <a:r>
                        <a:rPr lang="en-US" sz="2100" b="0" i="0" u="none" strike="noStrike">
                          <a:solidFill>
                            <a:srgbClr val="000000"/>
                          </a:solidFill>
                          <a:effectLst/>
                          <a:latin typeface="Calibri"/>
                        </a:rPr>
                        <a:t>3.2</a:t>
                      </a:r>
                    </a:p>
                  </a:txBody>
                  <a:tcPr marL="12700" marR="12700" marT="12700" marB="0" anchor="b">
                    <a:lnL>
                      <a:noFill/>
                    </a:lnL>
                    <a:lnR>
                      <a:noFill/>
                    </a:lnR>
                    <a:lnT>
                      <a:noFill/>
                    </a:lnT>
                    <a:lnB>
                      <a:noFill/>
                    </a:lnB>
                  </a:tcPr>
                </a:tc>
                <a:tc>
                  <a:txBody>
                    <a:bodyPr/>
                    <a:lstStyle/>
                    <a:p>
                      <a:pPr algn="r" fontAlgn="b"/>
                      <a:r>
                        <a:rPr lang="en-US" sz="2100" b="0" i="0" u="none" strike="noStrike" dirty="0">
                          <a:solidFill>
                            <a:srgbClr val="000000"/>
                          </a:solidFill>
                          <a:effectLst/>
                          <a:latin typeface="Calibri"/>
                        </a:rPr>
                        <a:t>3.6</a:t>
                      </a:r>
                    </a:p>
                  </a:txBody>
                  <a:tcPr marL="12700" marR="12700" marT="12700" marB="0" anchor="b">
                    <a:lnL>
                      <a:noFill/>
                    </a:lnL>
                    <a:lnR>
                      <a:noFill/>
                    </a:lnR>
                    <a:lnT>
                      <a:noFill/>
                    </a:lnT>
                    <a:lnB>
                      <a:noFill/>
                    </a:lnB>
                  </a:tcPr>
                </a:tc>
              </a:tr>
              <a:tr h="342900">
                <a:tc>
                  <a:txBody>
                    <a:bodyPr/>
                    <a:lstStyle/>
                    <a:p>
                      <a:pPr algn="l" fontAlgn="b"/>
                      <a:r>
                        <a:rPr lang="en-US" sz="2100" b="0" i="0" u="none" strike="noStrike">
                          <a:solidFill>
                            <a:srgbClr val="000000"/>
                          </a:solidFill>
                          <a:effectLst/>
                          <a:latin typeface="Calibri"/>
                        </a:rPr>
                        <a:t>syscall</a:t>
                      </a:r>
                    </a:p>
                  </a:txBody>
                  <a:tcPr marL="12700" marR="12700" marT="25400" marB="25400" anchor="b">
                    <a:lnL>
                      <a:noFill/>
                    </a:lnL>
                    <a:lnR>
                      <a:noFill/>
                    </a:lnR>
                    <a:lnT>
                      <a:noFill/>
                    </a:lnT>
                    <a:lnB>
                      <a:noFill/>
                    </a:lnB>
                    <a:solidFill>
                      <a:srgbClr val="92CDDC"/>
                    </a:solidFill>
                  </a:tcPr>
                </a:tc>
                <a:tc>
                  <a:txBody>
                    <a:bodyPr/>
                    <a:lstStyle/>
                    <a:p>
                      <a:pPr algn="r" fontAlgn="b"/>
                      <a:r>
                        <a:rPr lang="en-US" sz="2100" b="0" i="0" u="none" strike="noStrike">
                          <a:solidFill>
                            <a:srgbClr val="000000"/>
                          </a:solidFill>
                          <a:effectLst/>
                          <a:latin typeface="Arial"/>
                        </a:rPr>
                        <a:t>0.99</a:t>
                      </a:r>
                    </a:p>
                  </a:txBody>
                  <a:tcPr marL="12700" marR="12700" marT="25400" marB="25400" anchor="b">
                    <a:lnL>
                      <a:noFill/>
                    </a:lnL>
                    <a:lnR>
                      <a:noFill/>
                    </a:lnR>
                    <a:lnT>
                      <a:noFill/>
                    </a:lnT>
                    <a:lnB>
                      <a:noFill/>
                    </a:lnB>
                  </a:tcPr>
                </a:tc>
                <a:tc>
                  <a:txBody>
                    <a:bodyPr/>
                    <a:lstStyle/>
                    <a:p>
                      <a:pPr algn="r" fontAlgn="b"/>
                      <a:r>
                        <a:rPr lang="en-US" sz="2100" b="0" i="0" u="none" strike="noStrike">
                          <a:solidFill>
                            <a:srgbClr val="000000"/>
                          </a:solidFill>
                          <a:effectLst/>
                          <a:latin typeface="Arial"/>
                        </a:rPr>
                        <a:t>2.5</a:t>
                      </a:r>
                    </a:p>
                  </a:txBody>
                  <a:tcPr marL="12700" marR="12700" marT="25400" marB="25400" anchor="b">
                    <a:lnL>
                      <a:noFill/>
                    </a:lnL>
                    <a:lnR>
                      <a:noFill/>
                    </a:lnR>
                    <a:lnT>
                      <a:noFill/>
                    </a:lnT>
                    <a:lnB>
                      <a:noFill/>
                    </a:lnB>
                  </a:tcPr>
                </a:tc>
                <a:tc>
                  <a:txBody>
                    <a:bodyPr/>
                    <a:lstStyle/>
                    <a:p>
                      <a:pPr algn="r" fontAlgn="b"/>
                      <a:r>
                        <a:rPr lang="en-US" sz="2100" b="0" i="0" u="none" strike="noStrike" dirty="0">
                          <a:solidFill>
                            <a:srgbClr val="000000"/>
                          </a:solidFill>
                          <a:effectLst/>
                          <a:latin typeface="Calibri"/>
                        </a:rPr>
                        <a:t>2.6</a:t>
                      </a:r>
                    </a:p>
                  </a:txBody>
                  <a:tcPr marL="12700" marR="12700" marT="12700" marB="0" anchor="b">
                    <a:lnL>
                      <a:noFill/>
                    </a:lnL>
                    <a:lnR>
                      <a:noFill/>
                    </a:lnR>
                    <a:lnT>
                      <a:noFill/>
                    </a:lnT>
                    <a:lnB>
                      <a:noFill/>
                    </a:lnB>
                  </a:tcPr>
                </a:tc>
              </a:tr>
              <a:tr h="342900">
                <a:tc>
                  <a:txBody>
                    <a:bodyPr/>
                    <a:lstStyle/>
                    <a:p>
                      <a:pPr algn="l" fontAlgn="b"/>
                      <a:r>
                        <a:rPr lang="en-US" sz="2100" b="0" i="0" u="none" strike="noStrike">
                          <a:solidFill>
                            <a:srgbClr val="000000"/>
                          </a:solidFill>
                          <a:effectLst/>
                          <a:latin typeface="Calibri"/>
                        </a:rPr>
                        <a:t>funcall</a:t>
                      </a:r>
                    </a:p>
                  </a:txBody>
                  <a:tcPr marL="12700" marR="12700" marT="25400" marB="25400" anchor="b">
                    <a:lnL>
                      <a:noFill/>
                    </a:lnL>
                    <a:lnR>
                      <a:noFill/>
                    </a:lnR>
                    <a:lnT>
                      <a:noFill/>
                    </a:lnT>
                    <a:lnB>
                      <a:noFill/>
                    </a:lnB>
                    <a:solidFill>
                      <a:srgbClr val="92CDDC"/>
                    </a:solidFill>
                  </a:tcPr>
                </a:tc>
                <a:tc>
                  <a:txBody>
                    <a:bodyPr/>
                    <a:lstStyle/>
                    <a:p>
                      <a:pPr algn="r" fontAlgn="b"/>
                      <a:r>
                        <a:rPr lang="en-US" sz="2100" b="0" i="0" u="none" strike="noStrike">
                          <a:solidFill>
                            <a:srgbClr val="000000"/>
                          </a:solidFill>
                          <a:effectLst/>
                          <a:latin typeface="Arial"/>
                        </a:rPr>
                        <a:t>59.90</a:t>
                      </a:r>
                    </a:p>
                  </a:txBody>
                  <a:tcPr marL="12700" marR="12700" marT="25400" marB="25400" anchor="b">
                    <a:lnL>
                      <a:noFill/>
                    </a:lnL>
                    <a:lnR>
                      <a:noFill/>
                    </a:lnR>
                    <a:lnT>
                      <a:noFill/>
                    </a:lnT>
                    <a:lnB>
                      <a:noFill/>
                    </a:lnB>
                  </a:tcPr>
                </a:tc>
                <a:tc>
                  <a:txBody>
                    <a:bodyPr/>
                    <a:lstStyle/>
                    <a:p>
                      <a:pPr algn="r" fontAlgn="b"/>
                      <a:r>
                        <a:rPr lang="en-US" sz="2100" b="0" i="0" u="none" strike="noStrike">
                          <a:solidFill>
                            <a:srgbClr val="000000"/>
                          </a:solidFill>
                          <a:effectLst/>
                          <a:latin typeface="Arial"/>
                        </a:rPr>
                        <a:t>556.4</a:t>
                      </a:r>
                    </a:p>
                  </a:txBody>
                  <a:tcPr marL="12700" marR="12700" marT="25400" marB="25400" anchor="b">
                    <a:lnL>
                      <a:noFill/>
                    </a:lnL>
                    <a:lnR>
                      <a:noFill/>
                    </a:lnR>
                    <a:lnT>
                      <a:noFill/>
                    </a:lnT>
                    <a:lnB>
                      <a:noFill/>
                    </a:lnB>
                  </a:tcPr>
                </a:tc>
                <a:tc>
                  <a:txBody>
                    <a:bodyPr/>
                    <a:lstStyle/>
                    <a:p>
                      <a:pPr algn="r" fontAlgn="b"/>
                      <a:r>
                        <a:rPr lang="en-US" sz="2100" b="0" i="0" u="none" strike="noStrike" dirty="0">
                          <a:solidFill>
                            <a:srgbClr val="000000"/>
                          </a:solidFill>
                          <a:effectLst/>
                          <a:latin typeface="Calibri"/>
                        </a:rPr>
                        <a:t>9.3</a:t>
                      </a:r>
                    </a:p>
                  </a:txBody>
                  <a:tcPr marL="12700" marR="12700" marT="12700" marB="0" anchor="b">
                    <a:lnL>
                      <a:noFill/>
                    </a:lnL>
                    <a:lnR>
                      <a:noFill/>
                    </a:lnR>
                    <a:lnT>
                      <a:noFill/>
                    </a:lnT>
                    <a:lnB>
                      <a:noFill/>
                    </a:lnB>
                  </a:tcPr>
                </a:tc>
              </a:tr>
              <a:tr h="342900">
                <a:tc>
                  <a:txBody>
                    <a:bodyPr/>
                    <a:lstStyle/>
                    <a:p>
                      <a:pPr algn="l" fontAlgn="b"/>
                      <a:r>
                        <a:rPr lang="en-US" sz="2100" b="0" i="0" u="none" strike="noStrike">
                          <a:solidFill>
                            <a:srgbClr val="000000"/>
                          </a:solidFill>
                          <a:effectLst/>
                          <a:latin typeface="Calibri"/>
                        </a:rPr>
                        <a:t>pipe</a:t>
                      </a:r>
                    </a:p>
                  </a:txBody>
                  <a:tcPr marL="12700" marR="12700" marT="25400" marB="25400" anchor="b">
                    <a:lnL>
                      <a:noFill/>
                    </a:lnL>
                    <a:lnR>
                      <a:noFill/>
                    </a:lnR>
                    <a:lnT>
                      <a:noFill/>
                    </a:lnT>
                    <a:lnB>
                      <a:noFill/>
                    </a:lnB>
                    <a:solidFill>
                      <a:srgbClr val="92CDDC"/>
                    </a:solidFill>
                  </a:tcPr>
                </a:tc>
                <a:tc>
                  <a:txBody>
                    <a:bodyPr/>
                    <a:lstStyle/>
                    <a:p>
                      <a:pPr algn="r" fontAlgn="b"/>
                      <a:r>
                        <a:rPr lang="en-US" sz="2100" b="0" i="0" u="none" strike="noStrike">
                          <a:solidFill>
                            <a:srgbClr val="000000"/>
                          </a:solidFill>
                          <a:effectLst/>
                          <a:latin typeface="Arial"/>
                        </a:rPr>
                        <a:t>0.17</a:t>
                      </a:r>
                    </a:p>
                  </a:txBody>
                  <a:tcPr marL="12700" marR="12700" marT="25400" marB="25400" anchor="b">
                    <a:lnL>
                      <a:noFill/>
                    </a:lnL>
                    <a:lnR>
                      <a:noFill/>
                    </a:lnR>
                    <a:lnT>
                      <a:noFill/>
                    </a:lnT>
                    <a:lnB>
                      <a:noFill/>
                    </a:lnB>
                  </a:tcPr>
                </a:tc>
                <a:tc>
                  <a:txBody>
                    <a:bodyPr/>
                    <a:lstStyle/>
                    <a:p>
                      <a:pPr algn="r" fontAlgn="b"/>
                      <a:r>
                        <a:rPr lang="en-US" sz="2100" b="0" i="0" u="none" strike="noStrike">
                          <a:solidFill>
                            <a:srgbClr val="000000"/>
                          </a:solidFill>
                          <a:effectLst/>
                          <a:latin typeface="Arial"/>
                        </a:rPr>
                        <a:t>2.5</a:t>
                      </a:r>
                    </a:p>
                  </a:txBody>
                  <a:tcPr marL="12700" marR="12700" marT="25400" marB="25400" anchor="b">
                    <a:lnL>
                      <a:noFill/>
                    </a:lnL>
                    <a:lnR>
                      <a:noFill/>
                    </a:lnR>
                    <a:lnT>
                      <a:noFill/>
                    </a:lnT>
                    <a:lnB>
                      <a:noFill/>
                    </a:lnB>
                  </a:tcPr>
                </a:tc>
                <a:tc>
                  <a:txBody>
                    <a:bodyPr/>
                    <a:lstStyle/>
                    <a:p>
                      <a:pPr algn="r" fontAlgn="b"/>
                      <a:r>
                        <a:rPr lang="en-US" sz="2100" b="0" i="0" u="none" strike="noStrike">
                          <a:solidFill>
                            <a:srgbClr val="000000"/>
                          </a:solidFill>
                          <a:effectLst/>
                          <a:latin typeface="Calibri"/>
                        </a:rPr>
                        <a:t>14.8</a:t>
                      </a:r>
                    </a:p>
                  </a:txBody>
                  <a:tcPr marL="12700" marR="12700" marT="12700" marB="0" anchor="b">
                    <a:lnL>
                      <a:noFill/>
                    </a:lnL>
                    <a:lnR>
                      <a:noFill/>
                    </a:lnR>
                    <a:lnT>
                      <a:noFill/>
                    </a:lnT>
                    <a:lnB>
                      <a:noFill/>
                    </a:lnB>
                  </a:tcPr>
                </a:tc>
              </a:tr>
              <a:tr h="342900">
                <a:tc>
                  <a:txBody>
                    <a:bodyPr/>
                    <a:lstStyle/>
                    <a:p>
                      <a:pPr algn="l" fontAlgn="b"/>
                      <a:r>
                        <a:rPr lang="en-US" sz="2100" b="0" i="0" u="none" strike="noStrike">
                          <a:solidFill>
                            <a:srgbClr val="000000"/>
                          </a:solidFill>
                          <a:effectLst/>
                          <a:latin typeface="Calibri"/>
                        </a:rPr>
                        <a:t>ring</a:t>
                      </a:r>
                    </a:p>
                  </a:txBody>
                  <a:tcPr marL="12700" marR="12700" marT="25400" marB="25400" anchor="b">
                    <a:lnL>
                      <a:noFill/>
                    </a:lnL>
                    <a:lnR>
                      <a:noFill/>
                    </a:lnR>
                    <a:lnT>
                      <a:noFill/>
                    </a:lnT>
                    <a:lnB>
                      <a:noFill/>
                    </a:lnB>
                    <a:solidFill>
                      <a:srgbClr val="92CDDC"/>
                    </a:solidFill>
                  </a:tcPr>
                </a:tc>
                <a:tc>
                  <a:txBody>
                    <a:bodyPr/>
                    <a:lstStyle/>
                    <a:p>
                      <a:pPr algn="r" fontAlgn="b"/>
                      <a:r>
                        <a:rPr lang="en-US" sz="2100" b="0" i="0" u="none" strike="noStrike">
                          <a:solidFill>
                            <a:srgbClr val="000000"/>
                          </a:solidFill>
                          <a:effectLst/>
                          <a:latin typeface="Arial"/>
                        </a:rPr>
                        <a:t>3.90</a:t>
                      </a:r>
                    </a:p>
                  </a:txBody>
                  <a:tcPr marL="12700" marR="12700" marT="25400" marB="25400" anchor="b">
                    <a:lnL>
                      <a:noFill/>
                    </a:lnL>
                    <a:lnR>
                      <a:noFill/>
                    </a:lnR>
                    <a:lnT>
                      <a:noFill/>
                    </a:lnT>
                    <a:lnB>
                      <a:noFill/>
                    </a:lnB>
                  </a:tcPr>
                </a:tc>
                <a:tc>
                  <a:txBody>
                    <a:bodyPr/>
                    <a:lstStyle/>
                    <a:p>
                      <a:pPr algn="r" fontAlgn="b"/>
                      <a:r>
                        <a:rPr lang="en-US" sz="2100" b="0" i="0" u="none" strike="noStrike" dirty="0">
                          <a:solidFill>
                            <a:srgbClr val="000000"/>
                          </a:solidFill>
                          <a:effectLst/>
                          <a:latin typeface="Arial"/>
                        </a:rPr>
                        <a:t>74.0</a:t>
                      </a:r>
                    </a:p>
                  </a:txBody>
                  <a:tcPr marL="12700" marR="12700" marT="25400" marB="25400" anchor="b">
                    <a:lnL>
                      <a:noFill/>
                    </a:lnL>
                    <a:lnR>
                      <a:noFill/>
                    </a:lnR>
                    <a:lnT>
                      <a:noFill/>
                    </a:lnT>
                    <a:lnB>
                      <a:noFill/>
                    </a:lnB>
                  </a:tcPr>
                </a:tc>
                <a:tc>
                  <a:txBody>
                    <a:bodyPr/>
                    <a:lstStyle/>
                    <a:p>
                      <a:pPr algn="r" fontAlgn="b"/>
                      <a:r>
                        <a:rPr lang="en-US" sz="2100" b="0" i="0" u="none" strike="noStrike" dirty="0">
                          <a:solidFill>
                            <a:srgbClr val="000000"/>
                          </a:solidFill>
                          <a:effectLst/>
                          <a:latin typeface="Calibri"/>
                        </a:rPr>
                        <a:t>19.0</a:t>
                      </a:r>
                    </a:p>
                  </a:txBody>
                  <a:tcPr marL="12700" marR="12700" marT="12700" marB="0" anchor="b">
                    <a:lnL>
                      <a:noFill/>
                    </a:lnL>
                    <a:lnR>
                      <a:noFill/>
                    </a:lnR>
                    <a:lnT>
                      <a:noFill/>
                    </a:lnT>
                    <a:lnB>
                      <a:noFill/>
                    </a:lnB>
                  </a:tcPr>
                </a:tc>
              </a:tr>
            </a:tbl>
          </a:graphicData>
        </a:graphic>
      </p:graphicFrame>
    </p:spTree>
    <p:extLst>
      <p:ext uri="{BB962C8B-B14F-4D97-AF65-F5344CB8AC3E}">
        <p14:creationId xmlns:p14="http://schemas.microsoft.com/office/powerpoint/2010/main" val="15264788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Todo</a:t>
            </a:r>
            <a:r>
              <a:rPr lang="en-US" dirty="0" smtClean="0"/>
              <a:t>:</a:t>
            </a:r>
            <a:endParaRPr lang="en-US" dirty="0"/>
          </a:p>
        </p:txBody>
      </p:sp>
      <p:sp>
        <p:nvSpPr>
          <p:cNvPr id="3" name="Content Placeholder 2"/>
          <p:cNvSpPr>
            <a:spLocks noGrp="1"/>
          </p:cNvSpPr>
          <p:nvPr>
            <p:ph idx="1"/>
          </p:nvPr>
        </p:nvSpPr>
        <p:spPr/>
        <p:txBody>
          <a:bodyPr/>
          <a:lstStyle/>
          <a:p>
            <a:r>
              <a:rPr lang="en-US" dirty="0" smtClean="0"/>
              <a:t>C10mbench work</a:t>
            </a:r>
          </a:p>
          <a:p>
            <a:pPr lvl="1"/>
            <a:r>
              <a:rPr lang="en-US" dirty="0" smtClean="0"/>
              <a:t>More narrow benchmarks to test things</a:t>
            </a:r>
          </a:p>
          <a:p>
            <a:pPr lvl="1"/>
            <a:r>
              <a:rPr lang="en-US" dirty="0" smtClean="0"/>
              <a:t>Improve benchmarks</a:t>
            </a:r>
          </a:p>
          <a:p>
            <a:pPr lvl="1"/>
            <a:r>
              <a:rPr lang="en-US" dirty="0" smtClean="0"/>
              <a:t>Discover exactly why benchmarks have the results they do</a:t>
            </a:r>
          </a:p>
          <a:p>
            <a:pPr lvl="1"/>
            <a:r>
              <a:rPr lang="en-US" dirty="0" smtClean="0"/>
              <a:t>Benchmark more systems</a:t>
            </a:r>
          </a:p>
          <a:p>
            <a:pPr lvl="2"/>
            <a:r>
              <a:rPr lang="en-US" dirty="0" smtClean="0"/>
              <a:t>Beyond ARM and x86</a:t>
            </a:r>
            <a:endParaRPr lang="en-US" dirty="0"/>
          </a:p>
        </p:txBody>
      </p:sp>
    </p:spTree>
    <p:extLst>
      <p:ext uri="{BB962C8B-B14F-4D97-AF65-F5344CB8AC3E}">
        <p14:creationId xmlns:p14="http://schemas.microsoft.com/office/powerpoint/2010/main" val="320033306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C10M defined</a:t>
            </a:r>
            <a:endParaRPr lang="en-US" dirty="0"/>
          </a:p>
        </p:txBody>
      </p:sp>
      <p:sp>
        <p:nvSpPr>
          <p:cNvPr id="3" name="Content Placeholder 2"/>
          <p:cNvSpPr>
            <a:spLocks noGrp="1"/>
          </p:cNvSpPr>
          <p:nvPr>
            <p:ph idx="1"/>
          </p:nvPr>
        </p:nvSpPr>
        <p:spPr/>
        <p:txBody>
          <a:bodyPr/>
          <a:lstStyle/>
          <a:p>
            <a:r>
              <a:rPr lang="en-US" dirty="0"/>
              <a:t>10 million concurrent connections</a:t>
            </a:r>
          </a:p>
          <a:p>
            <a:r>
              <a:rPr lang="en-US" dirty="0"/>
              <a:t>1 million connections/second</a:t>
            </a:r>
          </a:p>
          <a:p>
            <a:r>
              <a:rPr lang="en-US" dirty="0"/>
              <a:t>10 gigabits/second</a:t>
            </a:r>
          </a:p>
          <a:p>
            <a:r>
              <a:rPr lang="en-US" dirty="0"/>
              <a:t>10 million packets/second</a:t>
            </a:r>
          </a:p>
          <a:p>
            <a:r>
              <a:rPr lang="en-US" dirty="0"/>
              <a:t>10 microsecond latency</a:t>
            </a:r>
          </a:p>
          <a:p>
            <a:r>
              <a:rPr lang="en-US" dirty="0"/>
              <a:t>10 microsecond </a:t>
            </a:r>
            <a:r>
              <a:rPr lang="en-US" dirty="0" smtClean="0"/>
              <a:t>jitter</a:t>
            </a:r>
          </a:p>
          <a:p>
            <a:r>
              <a:rPr lang="en-US" dirty="0" smtClean="0"/>
              <a:t>10 coherent CPU cores</a:t>
            </a:r>
            <a:endParaRPr lang="en-US" dirty="0"/>
          </a:p>
        </p:txBody>
      </p:sp>
    </p:spTree>
    <p:extLst>
      <p:ext uri="{BB962C8B-B14F-4D97-AF65-F5344CB8AC3E}">
        <p14:creationId xmlns:p14="http://schemas.microsoft.com/office/powerpoint/2010/main" val="3354519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definition: Context-switch</a:t>
            </a:r>
            <a:endParaRPr lang="en-US" dirty="0"/>
          </a:p>
        </p:txBody>
      </p:sp>
      <p:sp>
        <p:nvSpPr>
          <p:cNvPr id="3" name="Content Placeholder 2"/>
          <p:cNvSpPr>
            <a:spLocks noGrp="1"/>
          </p:cNvSpPr>
          <p:nvPr>
            <p:ph idx="1"/>
          </p:nvPr>
        </p:nvSpPr>
        <p:spPr/>
        <p:txBody>
          <a:bodyPr/>
          <a:lstStyle/>
          <a:p>
            <a:r>
              <a:rPr lang="en-US" dirty="0" smtClean="0"/>
              <a:t>Process/thread context switches</a:t>
            </a:r>
            <a:endParaRPr lang="en-US" dirty="0"/>
          </a:p>
        </p:txBody>
      </p:sp>
    </p:spTree>
    <p:extLst>
      <p:ext uri="{BB962C8B-B14F-4D97-AF65-F5344CB8AC3E}">
        <p14:creationId xmlns:p14="http://schemas.microsoft.com/office/powerpoint/2010/main" val="20643600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process context switches becoming rare</a:t>
            </a:r>
            <a:endParaRPr lang="en-US" dirty="0"/>
          </a:p>
        </p:txBody>
      </p:sp>
      <p:sp>
        <p:nvSpPr>
          <p:cNvPr id="3" name="Content Placeholder 2"/>
          <p:cNvSpPr>
            <a:spLocks noGrp="1"/>
          </p:cNvSpPr>
          <p:nvPr>
            <p:ph idx="1"/>
          </p:nvPr>
        </p:nvSpPr>
        <p:spPr/>
        <p:txBody>
          <a:bodyPr/>
          <a:lstStyle/>
          <a:p>
            <a:r>
              <a:rPr lang="en-US" dirty="0" err="1" smtClean="0"/>
              <a:t>NodeJS</a:t>
            </a:r>
            <a:endParaRPr lang="en-US" dirty="0" smtClean="0"/>
          </a:p>
          <a:p>
            <a:r>
              <a:rPr lang="en-US" dirty="0" err="1" smtClean="0"/>
              <a:t>Nginx</a:t>
            </a:r>
            <a:endParaRPr lang="en-US" dirty="0" smtClean="0"/>
          </a:p>
          <a:p>
            <a:r>
              <a:rPr lang="en-US" dirty="0" err="1" smtClean="0"/>
              <a:t>Libevent</a:t>
            </a:r>
            <a:endParaRPr lang="en-US" dirty="0" smtClean="0"/>
          </a:p>
          <a:p>
            <a:r>
              <a:rPr lang="en-US" dirty="0" smtClean="0"/>
              <a:t>Java user-mode threads</a:t>
            </a:r>
          </a:p>
          <a:p>
            <a:r>
              <a:rPr lang="en-US" dirty="0" err="1" smtClean="0"/>
              <a:t>Lua</a:t>
            </a:r>
            <a:r>
              <a:rPr lang="en-US" dirty="0" smtClean="0"/>
              <a:t> </a:t>
            </a:r>
            <a:r>
              <a:rPr lang="en-US" dirty="0" err="1" smtClean="0"/>
              <a:t>coroutines</a:t>
            </a:r>
            <a:endParaRPr lang="en-US" dirty="0" smtClean="0"/>
          </a:p>
          <a:p>
            <a:endParaRPr lang="en-US" dirty="0"/>
          </a:p>
        </p:txBody>
      </p:sp>
    </p:spTree>
    <p:extLst>
      <p:ext uri="{BB962C8B-B14F-4D97-AF65-F5344CB8AC3E}">
        <p14:creationId xmlns:p14="http://schemas.microsoft.com/office/powerpoint/2010/main" val="156024630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context switches becoming rare</a:t>
            </a:r>
            <a:endParaRPr lang="en-US" dirty="0"/>
          </a:p>
        </p:txBody>
      </p:sp>
      <p:sp>
        <p:nvSpPr>
          <p:cNvPr id="3" name="Content Placeholder 2"/>
          <p:cNvSpPr>
            <a:spLocks noGrp="1"/>
          </p:cNvSpPr>
          <p:nvPr>
            <p:ph idx="1"/>
          </p:nvPr>
        </p:nvSpPr>
        <p:spPr/>
        <p:txBody>
          <a:bodyPr/>
          <a:lstStyle/>
          <a:p>
            <a:r>
              <a:rPr lang="en-US" dirty="0" smtClean="0"/>
              <a:t>.</a:t>
            </a:r>
            <a:endParaRPr lang="en-US" dirty="0"/>
          </a:p>
        </p:txBody>
      </p:sp>
      <p:pic>
        <p:nvPicPr>
          <p:cNvPr id="6" name="Picture 5"/>
          <p:cNvPicPr>
            <a:picLocks noChangeAspect="1"/>
          </p:cNvPicPr>
          <p:nvPr/>
        </p:nvPicPr>
        <p:blipFill>
          <a:blip r:embed="rId2"/>
          <a:stretch>
            <a:fillRect/>
          </a:stretch>
        </p:blipFill>
        <p:spPr>
          <a:xfrm>
            <a:off x="457200" y="1600200"/>
            <a:ext cx="7914343" cy="3917850"/>
          </a:xfrm>
          <a:prstGeom prst="rect">
            <a:avLst/>
          </a:prstGeom>
        </p:spPr>
      </p:pic>
    </p:spTree>
    <p:extLst>
      <p:ext uri="{BB962C8B-B14F-4D97-AF65-F5344CB8AC3E}">
        <p14:creationId xmlns:p14="http://schemas.microsoft.com/office/powerpoint/2010/main" val="412001335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 definition: Context-switch</a:t>
            </a:r>
            <a:endParaRPr lang="en-US" dirty="0"/>
          </a:p>
        </p:txBody>
      </p:sp>
      <p:sp>
        <p:nvSpPr>
          <p:cNvPr id="3" name="Content Placeholder 2"/>
          <p:cNvSpPr>
            <a:spLocks noGrp="1"/>
          </p:cNvSpPr>
          <p:nvPr>
            <p:ph idx="1"/>
          </p:nvPr>
        </p:nvSpPr>
        <p:spPr/>
        <p:txBody>
          <a:bodyPr/>
          <a:lstStyle/>
          <a:p>
            <a:r>
              <a:rPr lang="en-US" dirty="0" smtClean="0"/>
              <a:t>Each TCP connection is a task, with context</a:t>
            </a:r>
          </a:p>
          <a:p>
            <a:pPr lvl="1"/>
            <a:r>
              <a:rPr lang="en-US" dirty="0" smtClean="0"/>
              <a:t>Whether you assign a thread to it, a closure, or a data structure</a:t>
            </a:r>
          </a:p>
          <a:p>
            <a:r>
              <a:rPr lang="en-US" dirty="0" smtClean="0"/>
              <a:t>Each incoming packet causes a random context switch</a:t>
            </a:r>
          </a:p>
          <a:p>
            <a:r>
              <a:rPr lang="en-US" dirty="0" smtClean="0"/>
              <a:t>A lot of small pieces of memory must be touched – </a:t>
            </a:r>
            <a:r>
              <a:rPr lang="en-US" i="1" dirty="0" smtClean="0"/>
              <a:t>sequentially</a:t>
            </a:r>
          </a:p>
          <a:p>
            <a:pPr lvl="1"/>
            <a:r>
              <a:rPr lang="en-US" dirty="0" smtClean="0"/>
              <a:t>“pointer-chasing”</a:t>
            </a:r>
          </a:p>
        </p:txBody>
      </p:sp>
    </p:spTree>
    <p:extLst>
      <p:ext uri="{BB962C8B-B14F-4D97-AF65-F5344CB8AC3E}">
        <p14:creationId xmlns:p14="http://schemas.microsoft.com/office/powerpoint/2010/main" val="363489824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1556</TotalTime>
  <Words>2914</Words>
  <Application>Microsoft Macintosh PowerPoint</Application>
  <PresentationFormat>On-screen Show (4:3)</PresentationFormat>
  <Paragraphs>314</Paragraphs>
  <Slides>48</Slides>
  <Notes>11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The cost of things at scale</vt:lpstr>
      <vt:lpstr>PowerPoint Presentation</vt:lpstr>
      <vt:lpstr>The cost of things</vt:lpstr>
      <vt:lpstr>Code</vt:lpstr>
      <vt:lpstr>C10M defined</vt:lpstr>
      <vt:lpstr>Classic definition: Context-switch</vt:lpstr>
      <vt:lpstr>..but process context switches becoming rare</vt:lpstr>
      <vt:lpstr>…but context switches becoming rare</vt:lpstr>
      <vt:lpstr>Real definition: Context-switch</vt:lpstr>
      <vt:lpstr>PowerPoint Presentation</vt:lpstr>
      <vt:lpstr>PowerPoint Presentation</vt:lpstr>
      <vt:lpstr>PowerPoint Presentation</vt:lpstr>
      <vt:lpstr>PowerPoint Presentation</vt:lpstr>
      <vt:lpstr>Measured latency: 85ns</vt:lpstr>
      <vt:lpstr>budget</vt:lpstr>
      <vt:lpstr>Now for user-mode</vt:lpstr>
      <vt:lpstr>User-mode memory is virtual</vt:lpstr>
      <vt:lpstr>PowerPoint Presentation</vt:lpstr>
      <vt:lpstr>PowerPoint Presentation</vt:lpstr>
      <vt:lpstr>PowerPoint Presentation</vt:lpstr>
      <vt:lpstr>User-mode latency</vt:lpstr>
      <vt:lpstr>QED:</vt:lpstr>
      <vt:lpstr>How to solve</vt:lpstr>
      <vt:lpstr>Memory access is parallel</vt:lpstr>
      <vt:lpstr>Some reading</vt:lpstr>
      <vt:lpstr>Multi-core</vt:lpstr>
      <vt:lpstr>Multi-threading is not the same as multi-core</vt:lpstr>
      <vt:lpstr>Most code doesn’t scale past 4 cores</vt:lpstr>
      <vt:lpstr>#1 rule of multi-core: don’t share memory</vt:lpstr>
      <vt:lpstr>Let’s measure the problem</vt:lpstr>
      <vt:lpstr>Total additions per second</vt:lpstr>
      <vt:lpstr>Latency per addition per thread</vt:lpstr>
      <vt:lpstr>Two things to note</vt:lpstr>
      <vt:lpstr>Syscalls</vt:lpstr>
      <vt:lpstr>Solution: lock-free ring-buffers</vt:lpstr>
      <vt:lpstr>Shared ring vs. pipes</vt:lpstr>
      <vt:lpstr>Function call overhead </vt:lpstr>
      <vt:lpstr>DMA isn’t</vt:lpstr>
      <vt:lpstr>PowerPoint Presentation</vt:lpstr>
      <vt:lpstr>Where can I get some?</vt:lpstr>
      <vt:lpstr>200 CPU clocks per packet</vt:lpstr>
      <vt:lpstr>masscan</vt:lpstr>
      <vt:lpstr>Premature optimization is good</vt:lpstr>
      <vt:lpstr>Raspberry PI 2</vt:lpstr>
      <vt:lpstr>Memory latency</vt:lpstr>
      <vt:lpstr>Cache Bounce</vt:lpstr>
      <vt:lpstr>Compared to x86</vt:lpstr>
      <vt:lpstr>Todo:</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John</cp:lastModifiedBy>
  <cp:revision>35</cp:revision>
  <dcterms:created xsi:type="dcterms:W3CDTF">2015-02-26T01:10:01Z</dcterms:created>
  <dcterms:modified xsi:type="dcterms:W3CDTF">2015-02-27T03:06:14Z</dcterms:modified>
</cp:coreProperties>
</file>